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125"/>
  </p:notesMasterIdLst>
  <p:sldIdLst>
    <p:sldId id="333" r:id="rId3"/>
    <p:sldId id="389" r:id="rId4"/>
    <p:sldId id="396" r:id="rId5"/>
    <p:sldId id="390" r:id="rId6"/>
    <p:sldId id="391" r:id="rId7"/>
    <p:sldId id="392" r:id="rId8"/>
    <p:sldId id="393" r:id="rId9"/>
    <p:sldId id="394" r:id="rId10"/>
    <p:sldId id="395" r:id="rId11"/>
    <p:sldId id="397" r:id="rId12"/>
    <p:sldId id="256" r:id="rId13"/>
    <p:sldId id="334" r:id="rId14"/>
    <p:sldId id="335" r:id="rId15"/>
    <p:sldId id="261" r:id="rId16"/>
    <p:sldId id="262" r:id="rId17"/>
    <p:sldId id="263" r:id="rId18"/>
    <p:sldId id="264" r:id="rId19"/>
    <p:sldId id="266" r:id="rId20"/>
    <p:sldId id="265" r:id="rId21"/>
    <p:sldId id="267" r:id="rId22"/>
    <p:sldId id="268" r:id="rId23"/>
    <p:sldId id="269" r:id="rId24"/>
    <p:sldId id="270" r:id="rId25"/>
    <p:sldId id="271" r:id="rId26"/>
    <p:sldId id="272" r:id="rId27"/>
    <p:sldId id="273" r:id="rId28"/>
    <p:sldId id="274" r:id="rId29"/>
    <p:sldId id="275" r:id="rId30"/>
    <p:sldId id="276" r:id="rId31"/>
    <p:sldId id="277" r:id="rId32"/>
    <p:sldId id="284" r:id="rId33"/>
    <p:sldId id="282" r:id="rId34"/>
    <p:sldId id="278" r:id="rId35"/>
    <p:sldId id="283" r:id="rId36"/>
    <p:sldId id="286" r:id="rId37"/>
    <p:sldId id="337" r:id="rId38"/>
    <p:sldId id="336" r:id="rId39"/>
    <p:sldId id="338" r:id="rId40"/>
    <p:sldId id="287" r:id="rId41"/>
    <p:sldId id="288" r:id="rId42"/>
    <p:sldId id="290" r:id="rId43"/>
    <p:sldId id="291" r:id="rId44"/>
    <p:sldId id="292" r:id="rId45"/>
    <p:sldId id="294" r:id="rId46"/>
    <p:sldId id="295" r:id="rId47"/>
    <p:sldId id="296" r:id="rId48"/>
    <p:sldId id="297" r:id="rId49"/>
    <p:sldId id="298" r:id="rId50"/>
    <p:sldId id="299" r:id="rId51"/>
    <p:sldId id="301" r:id="rId52"/>
    <p:sldId id="302" r:id="rId53"/>
    <p:sldId id="303" r:id="rId54"/>
    <p:sldId id="304" r:id="rId55"/>
    <p:sldId id="305" r:id="rId56"/>
    <p:sldId id="307" r:id="rId57"/>
    <p:sldId id="308" r:id="rId58"/>
    <p:sldId id="309" r:id="rId59"/>
    <p:sldId id="310" r:id="rId60"/>
    <p:sldId id="311" r:id="rId61"/>
    <p:sldId id="312" r:id="rId62"/>
    <p:sldId id="314" r:id="rId63"/>
    <p:sldId id="315" r:id="rId64"/>
    <p:sldId id="316" r:id="rId65"/>
    <p:sldId id="317" r:id="rId66"/>
    <p:sldId id="319" r:id="rId67"/>
    <p:sldId id="320" r:id="rId68"/>
    <p:sldId id="321" r:id="rId69"/>
    <p:sldId id="323" r:id="rId70"/>
    <p:sldId id="324" r:id="rId71"/>
    <p:sldId id="325" r:id="rId72"/>
    <p:sldId id="327" r:id="rId73"/>
    <p:sldId id="328" r:id="rId74"/>
    <p:sldId id="329" r:id="rId75"/>
    <p:sldId id="331" r:id="rId76"/>
    <p:sldId id="339" r:id="rId77"/>
    <p:sldId id="340" r:id="rId78"/>
    <p:sldId id="332" r:id="rId79"/>
    <p:sldId id="313" r:id="rId80"/>
    <p:sldId id="318" r:id="rId81"/>
    <p:sldId id="326" r:id="rId82"/>
    <p:sldId id="341" r:id="rId83"/>
    <p:sldId id="342" r:id="rId84"/>
    <p:sldId id="343" r:id="rId85"/>
    <p:sldId id="375" r:id="rId86"/>
    <p:sldId id="376" r:id="rId87"/>
    <p:sldId id="344" r:id="rId88"/>
    <p:sldId id="346" r:id="rId89"/>
    <p:sldId id="347" r:id="rId90"/>
    <p:sldId id="348" r:id="rId91"/>
    <p:sldId id="349" r:id="rId92"/>
    <p:sldId id="351" r:id="rId93"/>
    <p:sldId id="352" r:id="rId94"/>
    <p:sldId id="353" r:id="rId95"/>
    <p:sldId id="354" r:id="rId96"/>
    <p:sldId id="356" r:id="rId97"/>
    <p:sldId id="377" r:id="rId98"/>
    <p:sldId id="357" r:id="rId99"/>
    <p:sldId id="378" r:id="rId100"/>
    <p:sldId id="358" r:id="rId101"/>
    <p:sldId id="379" r:id="rId102"/>
    <p:sldId id="360" r:id="rId103"/>
    <p:sldId id="380" r:id="rId104"/>
    <p:sldId id="361" r:id="rId105"/>
    <p:sldId id="381" r:id="rId106"/>
    <p:sldId id="362" r:id="rId107"/>
    <p:sldId id="382" r:id="rId108"/>
    <p:sldId id="363" r:id="rId109"/>
    <p:sldId id="365" r:id="rId110"/>
    <p:sldId id="366" r:id="rId111"/>
    <p:sldId id="367" r:id="rId112"/>
    <p:sldId id="369" r:id="rId113"/>
    <p:sldId id="370" r:id="rId114"/>
    <p:sldId id="371" r:id="rId115"/>
    <p:sldId id="383" r:id="rId116"/>
    <p:sldId id="372" r:id="rId117"/>
    <p:sldId id="384" r:id="rId118"/>
    <p:sldId id="385" r:id="rId119"/>
    <p:sldId id="387" r:id="rId120"/>
    <p:sldId id="345" r:id="rId121"/>
    <p:sldId id="355" r:id="rId122"/>
    <p:sldId id="386" r:id="rId123"/>
    <p:sldId id="388" r:id="rId124"/>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356" autoAdjust="0"/>
  </p:normalViewPr>
  <p:slideViewPr>
    <p:cSldViewPr snapToGrid="0">
      <p:cViewPr varScale="1">
        <p:scale>
          <a:sx n="90" d="100"/>
          <a:sy n="90" d="100"/>
        </p:scale>
        <p:origin x="13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36884-73D0-4567-8B96-F466E5E5692B}" type="datetimeFigureOut">
              <a:rPr lang="hr-HR" smtClean="0"/>
              <a:t>10.7.2025.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7BA6D9-6BE4-4E07-9079-23F043E10DED}" type="slidenum">
              <a:rPr lang="hr-HR" smtClean="0"/>
              <a:t>‹#›</a:t>
            </a:fld>
            <a:endParaRPr lang="hr-HR"/>
          </a:p>
        </p:txBody>
      </p:sp>
    </p:spTree>
    <p:extLst>
      <p:ext uri="{BB962C8B-B14F-4D97-AF65-F5344CB8AC3E}">
        <p14:creationId xmlns:p14="http://schemas.microsoft.com/office/powerpoint/2010/main" val="67487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scm.com/book/en/v2/Getting-Started-About-Version-Contro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ab.github.co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en-US/docs/Web/HTML/Element/titl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en-US/docs/Web/HTML/Element/u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en-US/docs/Web/HTML/Element/p"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en-US/docs/Web/HTML/Element/u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3schools.com/html/html_attributes.asp"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eveloper.mozilla.org/en-US/docs/Web/HTML/Global_attribute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en-US/docs/Web/HTML/Element/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3schools.com/html/html_attributes.as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Glossary/UR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ithub.com/en/get-started/quickstart/set-up-gi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Learn/HTML/Introduction_to_HTML/Creating_hyperlink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odecademy.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eveloper.mozilla.org/en-US/docs/Learn/HTML/Introduction_to_HTML/Creating_hyperlink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mozilla.org/en-US/docs/Web/HTML/Global_attributes/style"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eveloper.mozilla.org/en-US/docs/Web/HTML/Element/link" TargetMode="External"/><Relationship Id="rId4" Type="http://schemas.openxmlformats.org/officeDocument/2006/relationships/hyperlink" Target="https://developer.mozilla.org/en-US/docs/Web/HTML/Element/styl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scm.com/docs/gitigno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CSS/color_valu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ithub.com/en/get-started/quickstart/hello-worl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git-scm.com/docs/git-clon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depen.io/"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github.com/airbnb/javascript"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eslint.org/"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var"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eveloper.mozilla.org/en-US/docs/Glossary/Scop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length"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slice"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Arithmetic_Operator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eveloper.mozilla.org/en-US/docs/Web/JavaScript/Guide/Functions"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eveloper.mozilla.org/en-US/docs/Web/JavaScript/Guide/Functions#function_parameters"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Statements/return"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docs/Learn/HTML/Introduction_to_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eveloper.mozilla.org/en-US/docs/Web/JavaScript/Guide/Control_flow_and_error_handling"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Operators/Comparison_Operators"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eveloper.mozilla.org/en-US/docs/Web/API/Document_Object_Model/Introduction"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eveloper.mozilla.org/en-US/docs/Web/API/Document/querySelectorAll"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eveloper.mozilla.org/en-US/docs/Web/API/Element/querySelector"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eveloper.mozilla.org/en-US/docs/Learn/JavaScript/Building_blocks/Event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eveloper.mozilla.org/en-US/docs/Learn/JavaScript/Building_blocks/Event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what version control is and why it matters for both solo and team projects.</a:t>
            </a:r>
          </a:p>
          <a:p>
            <a:pPr>
              <a:buFont typeface="Arial" panose="020B0604020202020204" pitchFamily="34" charset="0"/>
              <a:buChar char="•"/>
            </a:pPr>
            <a:r>
              <a:rPr lang="en-US" dirty="0"/>
              <a:t>Demonstrate the “snapshot” model: how Git stores commits as a directed graph of snapshots, not diffs.</a:t>
            </a:r>
          </a:p>
          <a:p>
            <a:pPr>
              <a:buFont typeface="Arial" panose="020B0604020202020204" pitchFamily="34" charset="0"/>
              <a:buChar char="•"/>
            </a:pPr>
            <a:r>
              <a:rPr lang="en-US" dirty="0"/>
              <a:t>Show a quick comparison of editing a file locally vs. committing changes to illustrate safe experimentation.</a:t>
            </a:r>
          </a:p>
          <a:p>
            <a:pPr>
              <a:buNone/>
            </a:pPr>
            <a:r>
              <a:rPr lang="en-US" b="1" dirty="0"/>
              <a:t>Resources:</a:t>
            </a:r>
            <a:endParaRPr lang="en-US" dirty="0"/>
          </a:p>
          <a:p>
            <a:pPr>
              <a:buFont typeface="Arial" panose="020B0604020202020204" pitchFamily="34" charset="0"/>
              <a:buChar char="•"/>
            </a:pPr>
            <a:r>
              <a:rPr lang="en-US" dirty="0"/>
              <a:t>Official Git Documentation – </a:t>
            </a:r>
            <a:r>
              <a:rPr lang="en-US" dirty="0">
                <a:hlinkClick r:id="rId3"/>
              </a:rPr>
              <a:t>What is Version Control?</a:t>
            </a:r>
            <a:endParaRPr lang="en-US" dirty="0"/>
          </a:p>
          <a:p>
            <a:pPr>
              <a:buFont typeface="Arial" panose="020B0604020202020204" pitchFamily="34" charset="0"/>
              <a:buChar char="•"/>
            </a:pPr>
            <a:r>
              <a:rPr lang="en-US" dirty="0"/>
              <a:t>GitHub Learning Lab – </a:t>
            </a:r>
            <a:r>
              <a:rPr lang="en-US" dirty="0">
                <a:hlinkClick r:id="rId4"/>
              </a:rPr>
              <a:t>Introduction to Git</a:t>
            </a:r>
            <a:endParaRPr lang="en-US" dirty="0"/>
          </a:p>
          <a:p>
            <a:pPr>
              <a:buNone/>
            </a:pPr>
            <a:r>
              <a:rPr lang="en-US" b="1" dirty="0"/>
              <a:t>Additional Reading:</a:t>
            </a:r>
            <a:endParaRPr lang="en-US" dirty="0"/>
          </a:p>
          <a:p>
            <a:pPr>
              <a:buFont typeface="Arial" panose="020B0604020202020204" pitchFamily="34" charset="0"/>
              <a:buChar char="•"/>
            </a:pPr>
            <a:r>
              <a:rPr lang="en-US" i="1" dirty="0"/>
              <a:t>Pro Git</a:t>
            </a:r>
            <a:r>
              <a:rPr lang="en-US" dirty="0"/>
              <a:t> by Scott Chacon and Ben Straub (Chapters 1–2)</a:t>
            </a:r>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3276945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setting up VS Code with the Live Server extension to observe changes instantly.</a:t>
            </a:r>
            <a:br>
              <a:rPr lang="en-US" dirty="0"/>
            </a:br>
            <a:r>
              <a:rPr lang="en-US" dirty="0"/>
              <a:t>• Explain the role of the &lt;title&gt; tag not only in SEO but also in user navigation (browser tabs).</a:t>
            </a:r>
            <a:br>
              <a:rPr lang="en-US" dirty="0"/>
            </a:br>
            <a:r>
              <a:rPr lang="en-US" dirty="0"/>
              <a:t>• Walk through creating an HTML document that uses a proper &lt;head&gt; section including a title.</a:t>
            </a:r>
          </a:p>
          <a:p>
            <a:pPr>
              <a:buNone/>
            </a:pPr>
            <a:r>
              <a:rPr lang="en-US" dirty="0"/>
              <a:t>• Exercise estimation time: 20 min / individual</a:t>
            </a:r>
          </a:p>
          <a:p>
            <a:pPr>
              <a:buNone/>
            </a:pPr>
            <a:r>
              <a:rPr lang="en-US" b="1" dirty="0"/>
              <a:t>Resources:</a:t>
            </a:r>
            <a:br>
              <a:rPr lang="en-US" dirty="0"/>
            </a:br>
            <a:r>
              <a:rPr lang="en-US" dirty="0"/>
              <a:t>• </a:t>
            </a:r>
            <a:r>
              <a:rPr lang="en-US" dirty="0">
                <a:hlinkClick r:id="rId3"/>
              </a:rPr>
              <a:t>MDN – Using the HTML &lt;title&gt; element</a:t>
            </a:r>
            <a:br>
              <a:rPr lang="en-US" dirty="0"/>
            </a:br>
            <a:endParaRPr lang="en-US" dirty="0"/>
          </a:p>
          <a:p>
            <a:pPr>
              <a:buNone/>
            </a:pPr>
            <a:r>
              <a:rPr lang="en-US" b="1" dirty="0"/>
              <a:t>Code  - https://github.com/dinoDuvnjak/CTK/tree/main/SHIFT4IT/html-introduction/2.6-html-final</a:t>
            </a:r>
            <a:endParaRPr lang="hr-HR" b="1"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17</a:t>
            </a:fld>
            <a:endParaRPr lang="hr-HR"/>
          </a:p>
        </p:txBody>
      </p:sp>
    </p:spTree>
    <p:extLst>
      <p:ext uri="{BB962C8B-B14F-4D97-AF65-F5344CB8AC3E}">
        <p14:creationId xmlns:p14="http://schemas.microsoft.com/office/powerpoint/2010/main" val="81628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Stress the importance of correct syntax and indentation for both maintenance and readability.</a:t>
            </a:r>
            <a:br>
              <a:rPr lang="en-US" dirty="0"/>
            </a:br>
            <a:r>
              <a:rPr lang="en-US" dirty="0"/>
              <a:t>• Conduct a live coding session to show how HTML lists should be structured and highlight typical errors.</a:t>
            </a:r>
          </a:p>
          <a:p>
            <a:pPr>
              <a:buNone/>
            </a:pPr>
            <a:r>
              <a:rPr lang="en-US" b="1" dirty="0"/>
              <a:t>Resources:</a:t>
            </a:r>
            <a:br>
              <a:rPr lang="en-US" dirty="0"/>
            </a:br>
            <a:r>
              <a:rPr lang="en-US" dirty="0"/>
              <a:t>• </a:t>
            </a:r>
            <a:r>
              <a:rPr lang="en-US" dirty="0">
                <a:hlinkClick r:id="rId3"/>
              </a:rPr>
              <a:t>MDN – HTML Lists</a:t>
            </a:r>
            <a:br>
              <a:rPr lang="en-US" dirty="0"/>
            </a:br>
            <a:r>
              <a:rPr lang="en-US" dirty="0"/>
              <a:t>• W3Schools – HTML Lists</a:t>
            </a:r>
          </a:p>
          <a:p>
            <a:r>
              <a:rPr lang="en-US" b="1" dirty="0"/>
              <a:t>Additional Reading:</a:t>
            </a:r>
            <a:br>
              <a:rPr lang="en-US" dirty="0"/>
            </a:br>
            <a:r>
              <a:rPr lang="en-US" dirty="0"/>
              <a:t>• </a:t>
            </a:r>
            <a:r>
              <a:rPr lang="en-US" i="1" dirty="0"/>
              <a:t>Learning Web Design</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18</a:t>
            </a:fld>
            <a:endParaRPr lang="hr-HR"/>
          </a:p>
        </p:txBody>
      </p:sp>
    </p:spTree>
    <p:extLst>
      <p:ext uri="{BB962C8B-B14F-4D97-AF65-F5344CB8AC3E}">
        <p14:creationId xmlns:p14="http://schemas.microsoft.com/office/powerpoint/2010/main" val="370508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Illustrate how omitting &lt;p&gt; tags can lead to cluttered content and poor accessibility.</a:t>
            </a:r>
            <a:br>
              <a:rPr lang="en-US" dirty="0"/>
            </a:br>
            <a:r>
              <a:rPr lang="en-US" dirty="0"/>
              <a:t>• Discuss best practices in creating readable content that both sighted users and screen readers can navigate easily.</a:t>
            </a:r>
          </a:p>
          <a:p>
            <a:pPr>
              <a:buNone/>
            </a:pPr>
            <a:r>
              <a:rPr lang="en-US" b="1" dirty="0"/>
              <a:t>Resources:</a:t>
            </a:r>
            <a:br>
              <a:rPr lang="en-US" dirty="0"/>
            </a:br>
            <a:r>
              <a:rPr lang="en-US" dirty="0"/>
              <a:t>• </a:t>
            </a:r>
            <a:r>
              <a:rPr lang="en-US" dirty="0">
                <a:hlinkClick r:id="rId3"/>
              </a:rPr>
              <a:t>MDN – HTML Paragraphs</a:t>
            </a:r>
            <a:endParaRPr lang="en-US" dirty="0"/>
          </a:p>
          <a:p>
            <a:r>
              <a:rPr lang="en-US" b="1" dirty="0"/>
              <a:t>Additional Reading:</a:t>
            </a:r>
            <a:br>
              <a:rPr lang="en-US" dirty="0"/>
            </a:br>
            <a:r>
              <a:rPr lang="en-US" dirty="0"/>
              <a:t>• </a:t>
            </a:r>
            <a:r>
              <a:rPr lang="en-US" i="1" dirty="0"/>
              <a:t>Accessibility for Everyone</a:t>
            </a:r>
            <a:r>
              <a:rPr lang="en-US" dirty="0"/>
              <a:t> by Laura </a:t>
            </a:r>
            <a:r>
              <a:rPr lang="en-US" dirty="0" err="1"/>
              <a:t>Kalbag</a:t>
            </a:r>
            <a:endParaRPr lang="en-US"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19</a:t>
            </a:fld>
            <a:endParaRPr lang="hr-HR"/>
          </a:p>
        </p:txBody>
      </p:sp>
    </p:spTree>
    <p:extLst>
      <p:ext uri="{BB962C8B-B14F-4D97-AF65-F5344CB8AC3E}">
        <p14:creationId xmlns:p14="http://schemas.microsoft.com/office/powerpoint/2010/main" val="2066401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Guide students through the creation of nested lists and using proper list tags (&lt;</a:t>
            </a:r>
            <a:r>
              <a:rPr lang="en-US" dirty="0" err="1"/>
              <a:t>ul</a:t>
            </a:r>
            <a:r>
              <a:rPr lang="en-US" dirty="0"/>
              <a:t>&gt;, &lt;</a:t>
            </a:r>
            <a:r>
              <a:rPr lang="en-US" dirty="0" err="1"/>
              <a:t>ol</a:t>
            </a:r>
            <a:r>
              <a:rPr lang="en-US" dirty="0"/>
              <a:t>&gt;, &lt;li&gt;).</a:t>
            </a:r>
            <a:br>
              <a:rPr lang="en-US" dirty="0"/>
            </a:br>
            <a:r>
              <a:rPr lang="en-US" dirty="0"/>
              <a:t>• Offer step-by-step instructions while projecting the code and its rendered output.</a:t>
            </a:r>
          </a:p>
          <a:p>
            <a:pPr>
              <a:buNone/>
            </a:pPr>
            <a:r>
              <a:rPr lang="en-US" dirty="0"/>
              <a:t>• Exercise estimation time: 20 min / individual</a:t>
            </a:r>
          </a:p>
          <a:p>
            <a:pPr>
              <a:buNone/>
            </a:pPr>
            <a:endParaRPr lang="en-US" dirty="0"/>
          </a:p>
          <a:p>
            <a:r>
              <a:rPr lang="en-US" b="1" dirty="0"/>
              <a:t>Resources:</a:t>
            </a:r>
            <a:br>
              <a:rPr lang="en-US" dirty="0"/>
            </a:br>
            <a:r>
              <a:rPr lang="en-US" dirty="0"/>
              <a:t>• </a:t>
            </a:r>
            <a:r>
              <a:rPr lang="en-US" dirty="0">
                <a:hlinkClick r:id="rId3"/>
              </a:rPr>
              <a:t>MDN – HTML Lists</a:t>
            </a:r>
            <a:br>
              <a:rPr lang="en-US" dirty="0"/>
            </a:br>
            <a:r>
              <a:rPr lang="en-US" dirty="0"/>
              <a:t>• W3Schools – HTML Lists</a:t>
            </a:r>
          </a:p>
          <a:p>
            <a:endParaRPr lang="en-US" dirty="0"/>
          </a:p>
          <a:p>
            <a:r>
              <a:rPr lang="en-US" b="1" dirty="0"/>
              <a:t>Code -</a:t>
            </a:r>
            <a:r>
              <a:rPr lang="en-US" dirty="0"/>
              <a:t> https://github.com/dinoDuvnjak/CTK/tree/main/SHIFT4IT/html-introduction/2.2-html-list</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21</a:t>
            </a:fld>
            <a:endParaRPr lang="hr-HR"/>
          </a:p>
        </p:txBody>
      </p:sp>
    </p:spTree>
    <p:extLst>
      <p:ext uri="{BB962C8B-B14F-4D97-AF65-F5344CB8AC3E}">
        <p14:creationId xmlns:p14="http://schemas.microsoft.com/office/powerpoint/2010/main" val="117784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Explain that attributes add metadata or control behavior for HTML elements (e.g., </a:t>
            </a:r>
            <a:r>
              <a:rPr lang="en-US" dirty="0" err="1"/>
              <a:t>href</a:t>
            </a:r>
            <a:r>
              <a:rPr lang="en-US" dirty="0"/>
              <a:t>, </a:t>
            </a:r>
            <a:r>
              <a:rPr lang="en-US" dirty="0" err="1"/>
              <a:t>src</a:t>
            </a:r>
            <a:r>
              <a:rPr lang="en-US" dirty="0"/>
              <a:t>, alt).</a:t>
            </a:r>
            <a:br>
              <a:rPr lang="en-US" dirty="0"/>
            </a:br>
            <a:r>
              <a:rPr lang="en-US" dirty="0"/>
              <a:t>• Discuss how some attributes are available for all tags (global attributes) while others are tag-specific.</a:t>
            </a:r>
            <a:br>
              <a:rPr lang="en-US" dirty="0"/>
            </a:br>
            <a:r>
              <a:rPr lang="en-US" dirty="0"/>
              <a:t>• Encourage students to explore the provided link for interactive examples.</a:t>
            </a:r>
          </a:p>
          <a:p>
            <a:pPr>
              <a:buNone/>
            </a:pPr>
            <a:r>
              <a:rPr lang="en-US" b="1" dirty="0"/>
              <a:t>Resources:</a:t>
            </a:r>
            <a:br>
              <a:rPr lang="en-US" dirty="0"/>
            </a:br>
            <a:r>
              <a:rPr lang="en-US" dirty="0"/>
              <a:t>• </a:t>
            </a:r>
            <a:r>
              <a:rPr lang="en-US" dirty="0">
                <a:hlinkClick r:id="rId3"/>
              </a:rPr>
              <a:t>W3Schools – HTML Attributes</a:t>
            </a:r>
            <a:br>
              <a:rPr lang="en-US" dirty="0"/>
            </a:br>
            <a:r>
              <a:rPr lang="en-US" dirty="0"/>
              <a:t>• </a:t>
            </a:r>
            <a:r>
              <a:rPr lang="en-US" dirty="0">
                <a:hlinkClick r:id="rId4"/>
              </a:rPr>
              <a:t>MDN – HTML Standard Attributes</a:t>
            </a:r>
            <a:endParaRPr lang="en-US" dirty="0"/>
          </a:p>
          <a:p>
            <a:r>
              <a:rPr lang="en-US" b="1" dirty="0"/>
              <a:t>Additional Reading:</a:t>
            </a:r>
            <a:br>
              <a:rPr lang="en-US" dirty="0"/>
            </a:br>
            <a:r>
              <a:rPr lang="en-US" dirty="0"/>
              <a:t>• </a:t>
            </a:r>
            <a:r>
              <a:rPr lang="en-US" i="1" dirty="0"/>
              <a:t>HTML5 in Easy Steps</a:t>
            </a:r>
            <a:r>
              <a:rPr lang="en-US" dirty="0"/>
              <a:t> by Mike McGrath</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22</a:t>
            </a:fld>
            <a:endParaRPr lang="hr-HR"/>
          </a:p>
        </p:txBody>
      </p:sp>
    </p:spTree>
    <p:extLst>
      <p:ext uri="{BB962C8B-B14F-4D97-AF65-F5344CB8AC3E}">
        <p14:creationId xmlns:p14="http://schemas.microsoft.com/office/powerpoint/2010/main" val="294677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the creation of both internal and external links using relative and absolute URLs.</a:t>
            </a:r>
            <a:br>
              <a:rPr lang="en-US" dirty="0"/>
            </a:br>
            <a:r>
              <a:rPr lang="en-US" dirty="0"/>
              <a:t>• Highlight the importance of using descriptive link text for both SEO and accessibility.</a:t>
            </a:r>
          </a:p>
          <a:p>
            <a:r>
              <a:rPr lang="en-US" b="1" dirty="0"/>
              <a:t>Resources:</a:t>
            </a:r>
            <a:br>
              <a:rPr lang="en-US" dirty="0"/>
            </a:br>
            <a:r>
              <a:rPr lang="en-US" dirty="0"/>
              <a:t>• </a:t>
            </a:r>
            <a:r>
              <a:rPr lang="en-US" dirty="0">
                <a:hlinkClick r:id="rId3"/>
              </a:rPr>
              <a:t>MDN – The HTML Anchor Element</a:t>
            </a:r>
            <a:br>
              <a:rPr lang="en-US" dirty="0"/>
            </a:br>
            <a:r>
              <a:rPr lang="en-US" dirty="0"/>
              <a:t>• W3Schools – HTML Links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23</a:t>
            </a:fld>
            <a:endParaRPr lang="hr-HR"/>
          </a:p>
        </p:txBody>
      </p:sp>
    </p:spTree>
    <p:extLst>
      <p:ext uri="{BB962C8B-B14F-4D97-AF65-F5344CB8AC3E}">
        <p14:creationId xmlns:p14="http://schemas.microsoft.com/office/powerpoint/2010/main" val="40058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Emphasize best practices for image embedding and the critical role of the alt attribute in accessibility.</a:t>
            </a:r>
            <a:br>
              <a:rPr lang="en-US" dirty="0"/>
            </a:br>
            <a:r>
              <a:rPr lang="en-US" dirty="0"/>
              <a:t>• Show examples of responsive images and discuss troubleshooting steps if images do not load.</a:t>
            </a:r>
          </a:p>
          <a:p>
            <a:r>
              <a:rPr lang="en-US" b="1" dirty="0"/>
              <a:t>Resources:</a:t>
            </a:r>
            <a:br>
              <a:rPr lang="en-US" dirty="0"/>
            </a:br>
            <a:r>
              <a:rPr lang="en-US" dirty="0"/>
              <a:t>• </a:t>
            </a:r>
            <a:r>
              <a:rPr lang="en-US" dirty="0">
                <a:hlinkClick r:id="rId3"/>
              </a:rPr>
              <a:t>MDN – The HTML &lt;</a:t>
            </a:r>
            <a:r>
              <a:rPr lang="en-US" dirty="0" err="1">
                <a:hlinkClick r:id="rId3"/>
              </a:rPr>
              <a:t>img</a:t>
            </a:r>
            <a:r>
              <a:rPr lang="en-US" dirty="0">
                <a:hlinkClick r:id="rId3"/>
              </a:rPr>
              <a:t>&gt; Element</a:t>
            </a:r>
            <a:br>
              <a:rPr lang="en-US" dirty="0"/>
            </a:br>
            <a:r>
              <a:rPr lang="en-US" dirty="0"/>
              <a:t>• W3Schools – HTML Images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24</a:t>
            </a:fld>
            <a:endParaRPr lang="hr-HR"/>
          </a:p>
        </p:txBody>
      </p:sp>
    </p:spTree>
    <p:extLst>
      <p:ext uri="{BB962C8B-B14F-4D97-AF65-F5344CB8AC3E}">
        <p14:creationId xmlns:p14="http://schemas.microsoft.com/office/powerpoint/2010/main" val="1947341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Briefly review common pitfalls with attributes in class after the exercise.</a:t>
            </a:r>
            <a:br>
              <a:rPr lang="en-US" dirty="0"/>
            </a:br>
            <a:r>
              <a:rPr lang="en-US" dirty="0"/>
              <a:t>• Encourage students to modify attributes and observe changes in real-time using a code editor.</a:t>
            </a:r>
          </a:p>
          <a:p>
            <a:pPr>
              <a:buNone/>
            </a:pPr>
            <a:r>
              <a:rPr lang="en-US" dirty="0"/>
              <a:t>• Exercise estimation time: 15 min / individual</a:t>
            </a:r>
          </a:p>
          <a:p>
            <a:r>
              <a:rPr lang="en-US" b="1" dirty="0"/>
              <a:t>Resources:</a:t>
            </a:r>
            <a:br>
              <a:rPr lang="en-US" dirty="0"/>
            </a:br>
            <a:r>
              <a:rPr lang="en-US" dirty="0"/>
              <a:t>• </a:t>
            </a:r>
            <a:r>
              <a:rPr lang="en-US" dirty="0">
                <a:hlinkClick r:id="rId3"/>
              </a:rPr>
              <a:t>W3Schools – HTML Attributes</a:t>
            </a:r>
            <a:endParaRPr lang="en-US" dirty="0"/>
          </a:p>
        </p:txBody>
      </p:sp>
      <p:sp>
        <p:nvSpPr>
          <p:cNvPr id="4" name="Slide Number Placeholder 3"/>
          <p:cNvSpPr>
            <a:spLocks noGrp="1"/>
          </p:cNvSpPr>
          <p:nvPr>
            <p:ph type="sldNum" sz="quarter" idx="5"/>
          </p:nvPr>
        </p:nvSpPr>
        <p:spPr/>
        <p:txBody>
          <a:bodyPr/>
          <a:lstStyle/>
          <a:p>
            <a:fld id="{307BA6D9-6BE4-4E07-9079-23F043E10DED}" type="slidenum">
              <a:rPr lang="hr-HR" smtClean="0"/>
              <a:t>25</a:t>
            </a:fld>
            <a:endParaRPr lang="hr-HR"/>
          </a:p>
        </p:txBody>
      </p:sp>
    </p:spTree>
    <p:extLst>
      <p:ext uri="{BB962C8B-B14F-4D97-AF65-F5344CB8AC3E}">
        <p14:creationId xmlns:p14="http://schemas.microsoft.com/office/powerpoint/2010/main" val="348148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Use examples to illustrate the differences between absolute and relative paths.</a:t>
            </a:r>
            <a:br>
              <a:rPr lang="en-US" dirty="0"/>
            </a:br>
            <a:r>
              <a:rPr lang="en-US" dirty="0"/>
              <a:t>• Demonstrate navigation using relative path syntax in linking files locally.</a:t>
            </a:r>
          </a:p>
          <a:p>
            <a:pPr>
              <a:buNone/>
            </a:pPr>
            <a:r>
              <a:rPr lang="en-US" b="1" dirty="0"/>
              <a:t>Resources:</a:t>
            </a:r>
            <a:br>
              <a:rPr lang="en-US" dirty="0"/>
            </a:br>
            <a:r>
              <a:rPr lang="en-US" dirty="0"/>
              <a:t>• </a:t>
            </a:r>
            <a:r>
              <a:rPr lang="en-US" dirty="0">
                <a:hlinkClick r:id="rId3"/>
              </a:rPr>
              <a:t>MDN – URLs, URIs, and URNs</a:t>
            </a:r>
            <a:br>
              <a:rPr lang="en-US" dirty="0"/>
            </a:br>
            <a:r>
              <a:rPr lang="en-US" dirty="0"/>
              <a:t>• W3Schools – How Paths Work</a:t>
            </a:r>
          </a:p>
          <a:p>
            <a:r>
              <a:rPr lang="en-US" b="1" dirty="0"/>
              <a:t>Additional Reading:</a:t>
            </a:r>
            <a:br>
              <a:rPr lang="en-US" dirty="0"/>
            </a:br>
            <a:r>
              <a:rPr lang="en-US" dirty="0"/>
              <a:t>• </a:t>
            </a:r>
            <a:r>
              <a:rPr lang="en-US" i="1" dirty="0"/>
              <a:t>Responsive Web Design with HTML5 and CSS3</a:t>
            </a:r>
            <a:r>
              <a:rPr lang="en-US" dirty="0"/>
              <a:t> by Ben Frain</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26</a:t>
            </a:fld>
            <a:endParaRPr lang="hr-HR"/>
          </a:p>
        </p:txBody>
      </p:sp>
    </p:spTree>
    <p:extLst>
      <p:ext uri="{BB962C8B-B14F-4D97-AF65-F5344CB8AC3E}">
        <p14:creationId xmlns:p14="http://schemas.microsoft.com/office/powerpoint/2010/main" val="3982918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Walk through the process of linking local images and discuss troubleshooting common issues like incorrect file paths or typos.</a:t>
            </a:r>
            <a:br>
              <a:rPr lang="en-US" dirty="0"/>
            </a:br>
            <a:r>
              <a:rPr lang="en-US" dirty="0"/>
              <a:t>• Offer to review a sample project live, explaining the impact of each attribute used in the &lt;</a:t>
            </a:r>
            <a:r>
              <a:rPr lang="en-US" dirty="0" err="1"/>
              <a:t>img</a:t>
            </a:r>
            <a:r>
              <a:rPr lang="en-US" dirty="0"/>
              <a:t>&gt; tag.</a:t>
            </a:r>
          </a:p>
          <a:p>
            <a:pPr>
              <a:buNone/>
            </a:pPr>
            <a:r>
              <a:rPr lang="en-US" dirty="0"/>
              <a:t>• Exercise estimation time: 25 min / individual</a:t>
            </a:r>
          </a:p>
          <a:p>
            <a:r>
              <a:rPr lang="en-US" b="1" dirty="0"/>
              <a:t>Resources:</a:t>
            </a:r>
            <a:br>
              <a:rPr lang="en-US" dirty="0"/>
            </a:br>
            <a:r>
              <a:rPr lang="en-US" dirty="0"/>
              <a:t>• W3Schools – HTML Images Tutorial</a:t>
            </a:r>
            <a:br>
              <a:rPr lang="en-US" dirty="0"/>
            </a:br>
            <a:r>
              <a:rPr lang="en-US" dirty="0"/>
              <a:t>• </a:t>
            </a:r>
            <a:r>
              <a:rPr lang="en-US" dirty="0">
                <a:hlinkClick r:id="rId3"/>
              </a:rPr>
              <a:t>MDN – The HTML &lt;</a:t>
            </a:r>
            <a:r>
              <a:rPr lang="en-US" dirty="0" err="1">
                <a:hlinkClick r:id="rId3"/>
              </a:rPr>
              <a:t>img</a:t>
            </a:r>
            <a:r>
              <a:rPr lang="en-US" dirty="0">
                <a:hlinkClick r:id="rId3"/>
              </a:rPr>
              <a:t>&gt; Element</a:t>
            </a:r>
            <a:endParaRPr lang="en-US" dirty="0"/>
          </a:p>
          <a:p>
            <a:endParaRPr lang="en-US" dirty="0"/>
          </a:p>
          <a:p>
            <a:r>
              <a:rPr lang="en-US" dirty="0"/>
              <a:t>Code - https://github.com/dinoDuvnjak/CTK/tree/main/SHIFT4IT/html-introduction/2.4-html-image-link</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27</a:t>
            </a:fld>
            <a:endParaRPr lang="hr-HR"/>
          </a:p>
        </p:txBody>
      </p:sp>
    </p:spTree>
    <p:extLst>
      <p:ext uri="{BB962C8B-B14F-4D97-AF65-F5344CB8AC3E}">
        <p14:creationId xmlns:p14="http://schemas.microsoft.com/office/powerpoint/2010/main" val="333360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students through creating a free GitHub account and setting up two‑factor authentication.</a:t>
            </a:r>
          </a:p>
          <a:p>
            <a:pPr>
              <a:buFont typeface="Arial" panose="020B0604020202020204" pitchFamily="34" charset="0"/>
              <a:buChar char="•"/>
            </a:pPr>
            <a:r>
              <a:rPr lang="en-US" dirty="0"/>
              <a:t>Demonstrate installing Git on Windows/Mac/Linux and configuring git config --global user.name and </a:t>
            </a:r>
            <a:r>
              <a:rPr lang="en-US" dirty="0" err="1"/>
              <a:t>user.email</a:t>
            </a:r>
            <a:r>
              <a:rPr lang="en-US" dirty="0"/>
              <a:t>.</a:t>
            </a:r>
          </a:p>
          <a:p>
            <a:pPr>
              <a:buFont typeface="Arial" panose="020B0604020202020204" pitchFamily="34" charset="0"/>
              <a:buChar char="•"/>
            </a:pPr>
            <a:r>
              <a:rPr lang="en-US" dirty="0"/>
              <a:t>Explain the importance of SSH vs. HTTPS for remote operations and show how to generate an SSH key.</a:t>
            </a:r>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Set up Git</a:t>
            </a:r>
            <a:endParaRPr lang="en-US" dirty="0"/>
          </a:p>
          <a:p>
            <a:pPr>
              <a:buFont typeface="Arial" panose="020B0604020202020204" pitchFamily="34" charset="0"/>
              <a:buChar char="•"/>
            </a:pPr>
            <a:r>
              <a:rPr lang="en-US" dirty="0"/>
              <a:t>Atlassian – Git Installation Guide</a:t>
            </a:r>
          </a:p>
          <a:p>
            <a:pPr>
              <a:buNone/>
            </a:pPr>
            <a:r>
              <a:rPr lang="en-US" b="1" dirty="0"/>
              <a:t>Additional Reading:</a:t>
            </a:r>
            <a:endParaRPr lang="en-US" dirty="0"/>
          </a:p>
          <a:p>
            <a:pPr>
              <a:buFont typeface="Arial" panose="020B0604020202020204" pitchFamily="34" charset="0"/>
              <a:buChar char="•"/>
            </a:pPr>
            <a:r>
              <a:rPr lang="en-US" i="1" dirty="0"/>
              <a:t>Git Pocket Guide</a:t>
            </a:r>
            <a:r>
              <a:rPr lang="en-US" dirty="0"/>
              <a:t> by Richard E. Silverman</a:t>
            </a:r>
          </a:p>
          <a:p>
            <a:pPr>
              <a:buFont typeface="Arial" panose="020B0604020202020204" pitchFamily="34" charset="0"/>
              <a:buChar char="•"/>
            </a:pPr>
            <a:r>
              <a:rPr lang="en-US" i="1" dirty="0"/>
              <a:t>Learning Git</a:t>
            </a:r>
            <a:r>
              <a:rPr lang="en-US" dirty="0"/>
              <a:t> by Anna Debenham</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3123695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Demonstrate linking multiple HTML files to create a navigable website.</a:t>
            </a:r>
            <a:br>
              <a:rPr lang="en-US" dirty="0"/>
            </a:br>
            <a:r>
              <a:rPr lang="en-US" dirty="0"/>
              <a:t>• Emphasize the importance of organizing files and folders for maintainability.</a:t>
            </a:r>
            <a:br>
              <a:rPr lang="en-US" dirty="0"/>
            </a:br>
            <a:r>
              <a:rPr lang="en-US" dirty="0"/>
              <a:t>• Use a live coding example to show how clicking a link opens a new page.</a:t>
            </a:r>
          </a:p>
          <a:p>
            <a:r>
              <a:rPr lang="en-US" b="1" dirty="0"/>
              <a:t>Resources:</a:t>
            </a:r>
            <a:br>
              <a:rPr lang="en-US" dirty="0"/>
            </a:br>
            <a:r>
              <a:rPr lang="en-US" dirty="0"/>
              <a:t>• </a:t>
            </a:r>
            <a:r>
              <a:rPr lang="en-US" dirty="0">
                <a:hlinkClick r:id="rId3"/>
              </a:rPr>
              <a:t>MDN – Linking to Other Resources</a:t>
            </a:r>
            <a:br>
              <a:rPr lang="en-US" dirty="0"/>
            </a:br>
            <a:r>
              <a:rPr lang="en-US" dirty="0"/>
              <a:t>• W3Schools – HTML Links</a:t>
            </a:r>
          </a:p>
          <a:p>
            <a:r>
              <a:rPr lang="en-US" b="1" dirty="0"/>
              <a:t>Additional Reading:</a:t>
            </a:r>
            <a:br>
              <a:rPr lang="en-US" dirty="0"/>
            </a:br>
            <a:r>
              <a:rPr lang="en-US" dirty="0"/>
              <a:t>• </a:t>
            </a:r>
            <a:r>
              <a:rPr lang="en-US" i="1" dirty="0"/>
              <a:t>Head First HTML and CSS</a:t>
            </a:r>
            <a:r>
              <a:rPr lang="en-US" dirty="0"/>
              <a:t> by Elisabeth Robson and Eric Freeman</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28</a:t>
            </a:fld>
            <a:endParaRPr lang="hr-HR"/>
          </a:p>
        </p:txBody>
      </p:sp>
    </p:spTree>
    <p:extLst>
      <p:ext uri="{BB962C8B-B14F-4D97-AF65-F5344CB8AC3E}">
        <p14:creationId xmlns:p14="http://schemas.microsoft.com/office/powerpoint/2010/main" val="2715375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Provide clear guidelines and a rubric for the exercise.</a:t>
            </a:r>
            <a:br>
              <a:rPr lang="en-US" dirty="0"/>
            </a:br>
            <a:r>
              <a:rPr lang="en-US" dirty="0"/>
              <a:t>• Encourage students to test all navigation links to ensure there are no broken paths.</a:t>
            </a:r>
            <a:br>
              <a:rPr lang="en-US" dirty="0"/>
            </a:br>
            <a:r>
              <a:rPr lang="en-US" dirty="0"/>
              <a:t>• Review best practices for organizing and maintaining consistent navigation across pages.</a:t>
            </a:r>
          </a:p>
          <a:p>
            <a:r>
              <a:rPr lang="en-US" b="1" dirty="0"/>
              <a:t>Resources:</a:t>
            </a:r>
            <a:br>
              <a:rPr lang="en-US" dirty="0"/>
            </a:br>
            <a:r>
              <a:rPr lang="en-US" dirty="0"/>
              <a:t>• </a:t>
            </a:r>
            <a:r>
              <a:rPr lang="en-US" dirty="0" err="1">
                <a:hlinkClick r:id="rId3"/>
              </a:rPr>
              <a:t>Codecademy</a:t>
            </a:r>
            <a:r>
              <a:rPr lang="en-US" dirty="0">
                <a:hlinkClick r:id="rId3"/>
              </a:rPr>
              <a:t> – Building Multi-Page Websites</a:t>
            </a:r>
            <a:r>
              <a:rPr lang="en-US" dirty="0"/>
              <a:t> (project-based learning)</a:t>
            </a:r>
            <a:br>
              <a:rPr lang="en-US" dirty="0"/>
            </a:br>
            <a:r>
              <a:rPr lang="en-US" dirty="0"/>
              <a:t>• </a:t>
            </a:r>
            <a:r>
              <a:rPr lang="en-US" dirty="0">
                <a:hlinkClick r:id="rId4"/>
              </a:rPr>
              <a:t>MDN – Hyperlink Fundamentals</a:t>
            </a:r>
            <a:endParaRPr lang="en-US" dirty="0"/>
          </a:p>
          <a:p>
            <a:r>
              <a:rPr lang="en-US" b="1" dirty="0"/>
              <a:t>Code</a:t>
            </a:r>
            <a:r>
              <a:rPr lang="en-US" dirty="0"/>
              <a:t> - https://github.com/dinoDuvnjak/CTK/tree/main/SHIFT4IT/html-introduction/2.5-html-multipage-website</a:t>
            </a:r>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29</a:t>
            </a:fld>
            <a:endParaRPr lang="hr-HR"/>
          </a:p>
        </p:txBody>
      </p:sp>
    </p:spTree>
    <p:extLst>
      <p:ext uri="{BB962C8B-B14F-4D97-AF65-F5344CB8AC3E}">
        <p14:creationId xmlns:p14="http://schemas.microsoft.com/office/powerpoint/2010/main" val="105443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pPr>
              <a:buNone/>
            </a:pPr>
            <a:r>
              <a:rPr lang="en-US" sz="1800" kern="1200" dirty="0">
                <a:solidFill>
                  <a:srgbClr val="000000"/>
                </a:solidFill>
                <a:effectLst/>
                <a:latin typeface="Calibri" panose="020F0502020204030204" pitchFamily="34" charset="0"/>
                <a:ea typeface="+mn-ea"/>
                <a:cs typeface="+mn-cs"/>
              </a:rPr>
              <a:t>• Exercise estimation time: 30 min / individual</a:t>
            </a:r>
            <a:endParaRPr lang="en-US" dirty="0"/>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p:cNvSpPr>
            <a:spLocks noGrp="1"/>
          </p:cNvSpPr>
          <p:nvPr>
            <p:ph type="sldNum" sz="quarter" idx="5"/>
          </p:nvPr>
        </p:nvSpPr>
        <p:spPr/>
        <p:txBody>
          <a:bodyPr/>
          <a:lstStyle/>
          <a:p>
            <a:fld id="{307BA6D9-6BE4-4E07-9079-23F043E10DED}" type="slidenum">
              <a:rPr lang="hr-HR" smtClean="0"/>
              <a:t>30</a:t>
            </a:fld>
            <a:endParaRPr lang="hr-HR"/>
          </a:p>
        </p:txBody>
      </p:sp>
    </p:spTree>
    <p:extLst>
      <p:ext uri="{BB962C8B-B14F-4D97-AF65-F5344CB8AC3E}">
        <p14:creationId xmlns:p14="http://schemas.microsoft.com/office/powerpoint/2010/main" val="2238208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8201-0823-3D4E-0135-1FFB8EDA2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16C85-0369-9424-AA51-AC3968D0F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EEB3E-0AFE-5398-FB24-9266E1D3D6D3}"/>
              </a:ext>
            </a:extLst>
          </p:cNvPr>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pPr>
              <a:buNone/>
            </a:pPr>
            <a:r>
              <a:rPr lang="en-US" sz="1800" kern="1200" dirty="0">
                <a:solidFill>
                  <a:srgbClr val="000000"/>
                </a:solidFill>
                <a:effectLst/>
                <a:latin typeface="Calibri" panose="020F0502020204030204" pitchFamily="34" charset="0"/>
                <a:ea typeface="+mn-ea"/>
                <a:cs typeface="+mn-cs"/>
              </a:rPr>
              <a:t>• Exercise estimation time: 30 min / individual</a:t>
            </a:r>
            <a:endParaRPr lang="en-US" dirty="0"/>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a:extLst>
              <a:ext uri="{FF2B5EF4-FFF2-40B4-BE49-F238E27FC236}">
                <a16:creationId xmlns:a16="http://schemas.microsoft.com/office/drawing/2014/main" id="{5C77813E-FC07-D65E-5D1D-10F5D912C07C}"/>
              </a:ext>
            </a:extLst>
          </p:cNvPr>
          <p:cNvSpPr>
            <a:spLocks noGrp="1"/>
          </p:cNvSpPr>
          <p:nvPr>
            <p:ph type="sldNum" sz="quarter" idx="5"/>
          </p:nvPr>
        </p:nvSpPr>
        <p:spPr/>
        <p:txBody>
          <a:bodyPr/>
          <a:lstStyle/>
          <a:p>
            <a:fld id="{307BA6D9-6BE4-4E07-9079-23F043E10DED}" type="slidenum">
              <a:rPr lang="hr-HR" smtClean="0"/>
              <a:t>31</a:t>
            </a:fld>
            <a:endParaRPr lang="hr-HR"/>
          </a:p>
        </p:txBody>
      </p:sp>
    </p:spTree>
    <p:extLst>
      <p:ext uri="{BB962C8B-B14F-4D97-AF65-F5344CB8AC3E}">
        <p14:creationId xmlns:p14="http://schemas.microsoft.com/office/powerpoint/2010/main" val="1889203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0C84-A676-3469-047F-740BFCC7C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BD530-ED42-AD90-E9E7-B055C7A2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1F335-482D-1002-B3A3-7FA5111293CE}"/>
              </a:ext>
            </a:extLst>
          </p:cNvPr>
          <p:cNvSpPr>
            <a:spLocks noGrp="1"/>
          </p:cNvSpPr>
          <p:nvPr>
            <p:ph type="body" idx="1"/>
          </p:nvPr>
        </p:nvSpPr>
        <p:spPr/>
        <p:txBody>
          <a:bodyPr/>
          <a:lstStyle/>
          <a:p>
            <a:pPr>
              <a:buNone/>
            </a:pPr>
            <a:r>
              <a:rPr lang="en-US" b="1" dirty="0"/>
              <a:t>Teacher Notes:</a:t>
            </a:r>
            <a:br>
              <a:rPr lang="en-US" dirty="0"/>
            </a:br>
            <a:r>
              <a:rPr lang="en-US" dirty="0"/>
              <a:t>• Clearly lay out project requirements and milestones.</a:t>
            </a:r>
            <a:br>
              <a:rPr lang="en-US" dirty="0"/>
            </a:br>
            <a:r>
              <a:rPr lang="en-US" dirty="0"/>
              <a:t>• Provide a sample file structure and tips on ensuring clean, indented code.</a:t>
            </a:r>
            <a:br>
              <a:rPr lang="en-US" dirty="0"/>
            </a:br>
            <a:r>
              <a:rPr lang="en-US" dirty="0"/>
              <a:t>• Encourage peer reviews and code sharing via GitHub to promote collaborative learning.</a:t>
            </a:r>
            <a:br>
              <a:rPr lang="en-US" dirty="0"/>
            </a:br>
            <a:r>
              <a:rPr lang="en-US" dirty="0"/>
              <a:t>• Highlight the importance of version control in web development.</a:t>
            </a:r>
          </a:p>
          <a:p>
            <a:r>
              <a:rPr lang="en-US" b="1" dirty="0"/>
              <a:t>Resources:</a:t>
            </a:r>
            <a:br>
              <a:rPr lang="en-US" dirty="0"/>
            </a:br>
            <a:r>
              <a:rPr lang="en-US" dirty="0"/>
              <a:t>• </a:t>
            </a:r>
            <a:r>
              <a:rPr lang="en-US" dirty="0">
                <a:hlinkClick r:id="rId3"/>
              </a:rPr>
              <a:t>GitHub Guides – Hello World</a:t>
            </a:r>
            <a:r>
              <a:rPr lang="en-US" dirty="0"/>
              <a:t> for an introduction to Git and GitHub</a:t>
            </a:r>
            <a:br>
              <a:rPr lang="en-US" dirty="0"/>
            </a:br>
            <a:r>
              <a:rPr lang="en-US" dirty="0"/>
              <a:t>• </a:t>
            </a:r>
            <a:r>
              <a:rPr lang="en-US" dirty="0" err="1"/>
              <a:t>FreeCodeCamp</a:t>
            </a:r>
            <a:r>
              <a:rPr lang="en-US" dirty="0"/>
              <a:t> – HTML Project Tutorials for project-based learning</a:t>
            </a:r>
          </a:p>
          <a:p>
            <a:endParaRPr lang="en-US" dirty="0"/>
          </a:p>
          <a:p>
            <a:r>
              <a:rPr lang="en-US" b="1" dirty="0"/>
              <a:t>Code- https://github.com/dinoDuvnjak/CTK/tree/main/SHIFT4IT/html-introduction/2.6-html-final</a:t>
            </a:r>
            <a:endParaRPr lang="hr-HR" b="1" dirty="0"/>
          </a:p>
        </p:txBody>
      </p:sp>
      <p:sp>
        <p:nvSpPr>
          <p:cNvPr id="4" name="Slide Number Placeholder 3">
            <a:extLst>
              <a:ext uri="{FF2B5EF4-FFF2-40B4-BE49-F238E27FC236}">
                <a16:creationId xmlns:a16="http://schemas.microsoft.com/office/drawing/2014/main" id="{02005460-B4A7-667F-FF74-0F2D516D75E3}"/>
              </a:ext>
            </a:extLst>
          </p:cNvPr>
          <p:cNvSpPr>
            <a:spLocks noGrp="1"/>
          </p:cNvSpPr>
          <p:nvPr>
            <p:ph type="sldNum" sz="quarter" idx="5"/>
          </p:nvPr>
        </p:nvSpPr>
        <p:spPr/>
        <p:txBody>
          <a:bodyPr/>
          <a:lstStyle/>
          <a:p>
            <a:fld id="{307BA6D9-6BE4-4E07-9079-23F043E10DED}" type="slidenum">
              <a:rPr lang="hr-HR" smtClean="0"/>
              <a:t>32</a:t>
            </a:fld>
            <a:endParaRPr lang="hr-HR"/>
          </a:p>
        </p:txBody>
      </p:sp>
    </p:spTree>
    <p:extLst>
      <p:ext uri="{BB962C8B-B14F-4D97-AF65-F5344CB8AC3E}">
        <p14:creationId xmlns:p14="http://schemas.microsoft.com/office/powerpoint/2010/main" val="1696107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meaning of “Cascading” via the waterfall analogy—styles flow from general to specific rules.</a:t>
            </a:r>
          </a:p>
          <a:p>
            <a:pPr>
              <a:buFont typeface="Arial" panose="020B0604020202020204" pitchFamily="34" charset="0"/>
              <a:buChar char="•"/>
            </a:pPr>
            <a:r>
              <a:rPr lang="en-US" dirty="0"/>
              <a:t>Emphasize that CSS separates presentation from content, improving maintainability.</a:t>
            </a:r>
          </a:p>
          <a:p>
            <a:pPr>
              <a:buNone/>
            </a:pPr>
            <a:r>
              <a:rPr lang="en-US" b="1" dirty="0"/>
              <a:t>Resources:</a:t>
            </a:r>
            <a:endParaRPr lang="en-US" dirty="0"/>
          </a:p>
          <a:p>
            <a:pPr>
              <a:buFont typeface="Arial" panose="020B0604020202020204" pitchFamily="34" charset="0"/>
              <a:buChar char="•"/>
            </a:pPr>
            <a:r>
              <a:rPr lang="en-US" dirty="0">
                <a:hlinkClick r:id="rId3"/>
              </a:rPr>
              <a:t>MDN – What is CSS?</a:t>
            </a:r>
            <a:endParaRPr lang="en-US" dirty="0"/>
          </a:p>
          <a:p>
            <a:pPr>
              <a:buFont typeface="Arial" panose="020B0604020202020204" pitchFamily="34" charset="0"/>
              <a:buChar char="•"/>
            </a:pPr>
            <a:r>
              <a:rPr lang="en-US" dirty="0"/>
              <a:t>W3Schools – CSS Introduction</a:t>
            </a:r>
          </a:p>
          <a:p>
            <a:pPr>
              <a:buNone/>
            </a:pPr>
            <a:r>
              <a:rPr lang="en-US" b="1" dirty="0"/>
              <a:t>Additional Reading:</a:t>
            </a:r>
            <a:endParaRPr lang="en-US" dirty="0"/>
          </a:p>
          <a:p>
            <a:pPr>
              <a:buFont typeface="Arial" panose="020B0604020202020204" pitchFamily="34" charset="0"/>
              <a:buChar char="•"/>
            </a:pPr>
            <a:r>
              <a:rPr lang="en-US" i="1" dirty="0"/>
              <a:t>CSS: The Definitive Guide</a:t>
            </a:r>
            <a:r>
              <a:rPr lang="en-US" dirty="0"/>
              <a:t> by Eric A. Meyer</a:t>
            </a:r>
          </a:p>
          <a:p>
            <a:pPr>
              <a:buFont typeface="Arial" panose="020B0604020202020204" pitchFamily="34" charset="0"/>
              <a:buChar char="•"/>
            </a:pPr>
            <a:r>
              <a:rPr lang="en-US" i="1" dirty="0"/>
              <a:t>Learning Web Design</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39</a:t>
            </a:fld>
            <a:endParaRPr lang="hr-HR"/>
          </a:p>
        </p:txBody>
      </p:sp>
    </p:spTree>
    <p:extLst>
      <p:ext uri="{BB962C8B-B14F-4D97-AF65-F5344CB8AC3E}">
        <p14:creationId xmlns:p14="http://schemas.microsoft.com/office/powerpoint/2010/main" val="4219630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a plain HTML page and then layer on CSS incrementally (colors, fonts, layout).</a:t>
            </a:r>
          </a:p>
          <a:p>
            <a:pPr>
              <a:buFont typeface="Arial" panose="020B0604020202020204" pitchFamily="34" charset="0"/>
              <a:buChar char="•"/>
            </a:pPr>
            <a:r>
              <a:rPr lang="en-US" dirty="0"/>
              <a:t>Live‑code a minimal HTML page and toggle CSS on/off to illustrate impact.</a:t>
            </a:r>
          </a:p>
          <a:p>
            <a:pPr>
              <a:buFont typeface="Arial" panose="020B0604020202020204" pitchFamily="34" charset="0"/>
              <a:buChar char="•"/>
            </a:pPr>
            <a:endParaRPr lang="en-US" dirty="0"/>
          </a:p>
          <a:p>
            <a:r>
              <a:rPr lang="en-US" dirty="0"/>
              <a:t>Site - https://dinoduvnjak.github.io/css-toogle/</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40</a:t>
            </a:fld>
            <a:endParaRPr lang="hr-HR"/>
          </a:p>
        </p:txBody>
      </p:sp>
    </p:spTree>
    <p:extLst>
      <p:ext uri="{BB962C8B-B14F-4D97-AF65-F5344CB8AC3E}">
        <p14:creationId xmlns:p14="http://schemas.microsoft.com/office/powerpoint/2010/main" val="781382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Inline</a:t>
            </a:r>
            <a:r>
              <a:rPr lang="hr-HR" b="1" dirty="0"/>
              <a:t> CSS (</a:t>
            </a:r>
            <a:r>
              <a:rPr lang="hr-HR" b="1" dirty="0" err="1"/>
              <a:t>Slide</a:t>
            </a:r>
            <a:r>
              <a:rPr lang="hr-HR" b="1" dirty="0"/>
              <a:t> 3):</a:t>
            </a:r>
            <a:r>
              <a:rPr lang="hr-HR" dirty="0"/>
              <a:t> </a:t>
            </a:r>
            <a:r>
              <a:rPr lang="hr-HR" dirty="0" err="1"/>
              <a:t>Demonstrate</a:t>
            </a:r>
            <a:r>
              <a:rPr lang="hr-HR" dirty="0"/>
              <a:t> &lt;p </a:t>
            </a:r>
            <a:r>
              <a:rPr lang="hr-HR" dirty="0" err="1"/>
              <a:t>style</a:t>
            </a:r>
            <a:r>
              <a:rPr lang="hr-HR" dirty="0"/>
              <a:t>="</a:t>
            </a:r>
            <a:r>
              <a:rPr lang="hr-HR" dirty="0" err="1"/>
              <a:t>color:red</a:t>
            </a:r>
            <a:r>
              <a:rPr lang="hr-HR" dirty="0"/>
              <a:t>"&gt;…&lt;/p&gt; </a:t>
            </a:r>
            <a:r>
              <a:rPr lang="hr-HR" dirty="0" err="1"/>
              <a:t>and</a:t>
            </a:r>
            <a:r>
              <a:rPr lang="hr-HR" dirty="0"/>
              <a:t> </a:t>
            </a:r>
            <a:r>
              <a:rPr lang="hr-HR" dirty="0" err="1"/>
              <a:t>discuss</a:t>
            </a:r>
            <a:r>
              <a:rPr lang="hr-HR" dirty="0"/>
              <a:t> </a:t>
            </a:r>
            <a:r>
              <a:rPr lang="hr-HR" dirty="0" err="1"/>
              <a:t>why</a:t>
            </a:r>
            <a:r>
              <a:rPr lang="hr-HR" dirty="0"/>
              <a:t> </a:t>
            </a:r>
            <a:r>
              <a:rPr lang="hr-HR" dirty="0" err="1"/>
              <a:t>it’s</a:t>
            </a:r>
            <a:r>
              <a:rPr lang="hr-HR" dirty="0"/>
              <a:t> </a:t>
            </a:r>
            <a:r>
              <a:rPr lang="hr-HR" dirty="0" err="1"/>
              <a:t>only</a:t>
            </a:r>
            <a:r>
              <a:rPr lang="hr-HR" dirty="0"/>
              <a:t> for </a:t>
            </a:r>
            <a:r>
              <a:rPr lang="hr-HR" dirty="0" err="1"/>
              <a:t>quick</a:t>
            </a:r>
            <a:r>
              <a:rPr lang="hr-HR" dirty="0"/>
              <a:t> </a:t>
            </a:r>
            <a:r>
              <a:rPr lang="hr-HR" dirty="0" err="1"/>
              <a:t>tweaks</a:t>
            </a:r>
            <a:r>
              <a:rPr lang="hr-HR" dirty="0"/>
              <a:t>.</a:t>
            </a:r>
          </a:p>
          <a:p>
            <a:pPr>
              <a:buFont typeface="Arial" panose="020B0604020202020204" pitchFamily="34" charset="0"/>
              <a:buChar char="•"/>
            </a:pPr>
            <a:r>
              <a:rPr lang="hr-HR" b="1" dirty="0" err="1"/>
              <a:t>Internal</a:t>
            </a:r>
            <a:r>
              <a:rPr lang="hr-HR" b="1" dirty="0"/>
              <a:t> CSS (</a:t>
            </a:r>
            <a:r>
              <a:rPr lang="hr-HR" b="1" dirty="0" err="1"/>
              <a:t>Slide</a:t>
            </a:r>
            <a:r>
              <a:rPr lang="hr-HR" b="1" dirty="0"/>
              <a:t> 4):</a:t>
            </a:r>
            <a:r>
              <a:rPr lang="hr-HR" dirty="0"/>
              <a:t> Show a &lt;</a:t>
            </a:r>
            <a:r>
              <a:rPr lang="hr-HR" dirty="0" err="1"/>
              <a:t>style</a:t>
            </a:r>
            <a:r>
              <a:rPr lang="hr-HR" dirty="0"/>
              <a:t>&gt; </a:t>
            </a:r>
            <a:r>
              <a:rPr lang="hr-HR" dirty="0" err="1"/>
              <a:t>block</a:t>
            </a:r>
            <a:r>
              <a:rPr lang="hr-HR" dirty="0"/>
              <a:t> </a:t>
            </a:r>
            <a:r>
              <a:rPr lang="hr-HR" dirty="0" err="1"/>
              <a:t>in</a:t>
            </a:r>
            <a:r>
              <a:rPr lang="hr-HR" dirty="0"/>
              <a:t> &lt;</a:t>
            </a:r>
            <a:r>
              <a:rPr lang="hr-HR" dirty="0" err="1"/>
              <a:t>head</a:t>
            </a:r>
            <a:r>
              <a:rPr lang="hr-HR" dirty="0"/>
              <a:t>&gt;; note </a:t>
            </a:r>
            <a:r>
              <a:rPr lang="hr-HR" dirty="0" err="1"/>
              <a:t>duplication</a:t>
            </a:r>
            <a:r>
              <a:rPr lang="hr-HR" dirty="0"/>
              <a:t> </a:t>
            </a:r>
            <a:r>
              <a:rPr lang="hr-HR" dirty="0" err="1"/>
              <a:t>across</a:t>
            </a:r>
            <a:r>
              <a:rPr lang="hr-HR" dirty="0"/>
              <a:t> </a:t>
            </a:r>
            <a:r>
              <a:rPr lang="hr-HR" dirty="0" err="1"/>
              <a:t>pages</a:t>
            </a:r>
            <a:r>
              <a:rPr lang="hr-HR" dirty="0"/>
              <a:t>.</a:t>
            </a:r>
          </a:p>
          <a:p>
            <a:pPr>
              <a:buFont typeface="Arial" panose="020B0604020202020204" pitchFamily="34" charset="0"/>
              <a:buChar char="•"/>
            </a:pPr>
            <a:r>
              <a:rPr lang="hr-HR" b="1" dirty="0" err="1"/>
              <a:t>External</a:t>
            </a:r>
            <a:r>
              <a:rPr lang="hr-HR" b="1" dirty="0"/>
              <a:t> CSS (</a:t>
            </a:r>
            <a:r>
              <a:rPr lang="hr-HR" b="1" dirty="0" err="1"/>
              <a:t>Slide</a:t>
            </a:r>
            <a:r>
              <a:rPr lang="hr-HR" b="1" dirty="0"/>
              <a:t> 5):</a:t>
            </a:r>
            <a:r>
              <a:rPr lang="hr-HR" dirty="0"/>
              <a:t> </a:t>
            </a:r>
            <a:r>
              <a:rPr lang="hr-HR" dirty="0" err="1"/>
              <a:t>Create</a:t>
            </a:r>
            <a:r>
              <a:rPr lang="hr-HR" dirty="0"/>
              <a:t> a separate .</a:t>
            </a:r>
            <a:r>
              <a:rPr lang="hr-HR" dirty="0" err="1"/>
              <a:t>css</a:t>
            </a:r>
            <a:r>
              <a:rPr lang="hr-HR" dirty="0"/>
              <a:t> file, link via &lt;link&gt;; </a:t>
            </a:r>
            <a:r>
              <a:rPr lang="hr-HR" dirty="0" err="1"/>
              <a:t>explain</a:t>
            </a:r>
            <a:r>
              <a:rPr lang="hr-HR" dirty="0"/>
              <a:t> </a:t>
            </a:r>
            <a:r>
              <a:rPr lang="hr-HR" dirty="0" err="1"/>
              <a:t>caching</a:t>
            </a:r>
            <a:r>
              <a:rPr lang="hr-HR" dirty="0"/>
              <a:t> </a:t>
            </a:r>
            <a:r>
              <a:rPr lang="hr-HR" dirty="0" err="1"/>
              <a:t>benefits</a:t>
            </a:r>
            <a:r>
              <a:rPr lang="hr-HR" dirty="0"/>
              <a:t>.</a:t>
            </a:r>
          </a:p>
          <a:p>
            <a:pPr>
              <a:buNone/>
            </a:pPr>
            <a:r>
              <a:rPr lang="hr-HR" b="1" dirty="0"/>
              <a:t>Resources:</a:t>
            </a:r>
            <a:endParaRPr lang="hr-HR" dirty="0"/>
          </a:p>
          <a:p>
            <a:pPr>
              <a:buFont typeface="Arial" panose="020B0604020202020204" pitchFamily="34" charset="0"/>
              <a:buChar char="•"/>
            </a:pPr>
            <a:r>
              <a:rPr lang="hr-HR" dirty="0">
                <a:hlinkClick r:id="rId3"/>
              </a:rPr>
              <a:t>MDN – </a:t>
            </a:r>
            <a:r>
              <a:rPr lang="hr-HR" dirty="0" err="1">
                <a:hlinkClick r:id="rId3"/>
              </a:rPr>
              <a:t>Using</a:t>
            </a:r>
            <a:r>
              <a:rPr lang="hr-HR" dirty="0">
                <a:hlinkClick r:id="rId3"/>
              </a:rPr>
              <a:t> </a:t>
            </a:r>
            <a:r>
              <a:rPr lang="hr-HR" dirty="0" err="1">
                <a:hlinkClick r:id="rId3"/>
              </a:rPr>
              <a:t>Inline</a:t>
            </a:r>
            <a:r>
              <a:rPr lang="hr-HR" dirty="0">
                <a:hlinkClick r:id="rId3"/>
              </a:rPr>
              <a:t> </a:t>
            </a:r>
            <a:r>
              <a:rPr lang="hr-HR" dirty="0" err="1">
                <a:hlinkClick r:id="rId3"/>
              </a:rPr>
              <a:t>Styles</a:t>
            </a:r>
            <a:endParaRPr lang="hr-HR" dirty="0"/>
          </a:p>
          <a:p>
            <a:pPr>
              <a:buFont typeface="Arial" panose="020B0604020202020204" pitchFamily="34" charset="0"/>
              <a:buChar char="•"/>
            </a:pPr>
            <a:r>
              <a:rPr lang="hr-HR" dirty="0">
                <a:hlinkClick r:id="rId4"/>
              </a:rPr>
              <a:t>MDN – </a:t>
            </a:r>
            <a:r>
              <a:rPr lang="hr-HR" dirty="0" err="1">
                <a:hlinkClick r:id="rId4"/>
              </a:rPr>
              <a:t>The</a:t>
            </a:r>
            <a:r>
              <a:rPr lang="hr-HR" dirty="0">
                <a:hlinkClick r:id="rId4"/>
              </a:rPr>
              <a:t> &lt;</a:t>
            </a:r>
            <a:r>
              <a:rPr lang="hr-HR" dirty="0" err="1">
                <a:hlinkClick r:id="rId4"/>
              </a:rPr>
              <a:t>style</a:t>
            </a:r>
            <a:r>
              <a:rPr lang="hr-HR" dirty="0">
                <a:hlinkClick r:id="rId4"/>
              </a:rPr>
              <a:t>&gt; Element</a:t>
            </a:r>
            <a:endParaRPr lang="hr-HR" dirty="0"/>
          </a:p>
          <a:p>
            <a:pPr>
              <a:buFont typeface="Arial" panose="020B0604020202020204" pitchFamily="34" charset="0"/>
              <a:buChar char="•"/>
            </a:pPr>
            <a:r>
              <a:rPr lang="hr-HR" dirty="0">
                <a:hlinkClick r:id="rId5"/>
              </a:rPr>
              <a:t>MDN – The &lt;link&gt; Element for CSS</a:t>
            </a: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41</a:t>
            </a:fld>
            <a:endParaRPr lang="hr-HR"/>
          </a:p>
        </p:txBody>
      </p:sp>
    </p:spTree>
    <p:extLst>
      <p:ext uri="{BB962C8B-B14F-4D97-AF65-F5344CB8AC3E}">
        <p14:creationId xmlns:p14="http://schemas.microsoft.com/office/powerpoint/2010/main" val="615004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C03F7-4FA4-915C-7956-E7C38C1F2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5A5D9-A9C9-15A4-2920-75D7762A2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C84D2-1CBF-6498-2669-96600DDCDE88}"/>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F7D68E90-91B8-9F12-AA01-C48D339A55D5}"/>
              </a:ext>
            </a:extLst>
          </p:cNvPr>
          <p:cNvSpPr>
            <a:spLocks noGrp="1"/>
          </p:cNvSpPr>
          <p:nvPr>
            <p:ph type="sldNum" sz="quarter" idx="5"/>
          </p:nvPr>
        </p:nvSpPr>
        <p:spPr/>
        <p:txBody>
          <a:bodyPr/>
          <a:lstStyle/>
          <a:p>
            <a:fld id="{90A064B2-EFF6-4760-BE09-0DEDA56827BE}" type="slidenum">
              <a:rPr lang="hr-HR" smtClean="0"/>
              <a:t>42</a:t>
            </a:fld>
            <a:endParaRPr lang="hr-HR"/>
          </a:p>
        </p:txBody>
      </p:sp>
    </p:spTree>
    <p:extLst>
      <p:ext uri="{BB962C8B-B14F-4D97-AF65-F5344CB8AC3E}">
        <p14:creationId xmlns:p14="http://schemas.microsoft.com/office/powerpoint/2010/main" val="1457416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D422A-6994-786A-1B68-4DB40F0DE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A17AD-88B6-5085-26D6-05F3F261D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B73CC-407F-8962-E7DC-DABA2CEA15E9}"/>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Guide</a:t>
            </a:r>
            <a:r>
              <a:rPr lang="hr-HR" dirty="0"/>
              <a:t> </a:t>
            </a:r>
            <a:r>
              <a:rPr lang="hr-HR" dirty="0" err="1"/>
              <a:t>students</a:t>
            </a:r>
            <a:r>
              <a:rPr lang="hr-HR" dirty="0"/>
              <a:t> </a:t>
            </a:r>
            <a:r>
              <a:rPr lang="hr-HR" dirty="0" err="1"/>
              <a:t>step‑by‑step</a:t>
            </a:r>
            <a:r>
              <a:rPr lang="hr-HR" dirty="0"/>
              <a:t>: </a:t>
            </a:r>
            <a:r>
              <a:rPr lang="hr-HR" dirty="0" err="1"/>
              <a:t>create</a:t>
            </a:r>
            <a:r>
              <a:rPr lang="hr-HR" dirty="0"/>
              <a:t> inline.html, internal.html, external.html.</a:t>
            </a:r>
          </a:p>
          <a:p>
            <a:pPr>
              <a:buFont typeface="Arial" panose="020B0604020202020204" pitchFamily="34" charset="0"/>
              <a:buChar char="•"/>
            </a:pPr>
            <a:r>
              <a:rPr lang="hr-HR" dirty="0" err="1"/>
              <a:t>Encourage</a:t>
            </a:r>
            <a:r>
              <a:rPr lang="hr-HR" dirty="0"/>
              <a:t> side‑</a:t>
            </a:r>
            <a:r>
              <a:rPr lang="hr-HR" dirty="0" err="1"/>
              <a:t>by</a:t>
            </a:r>
            <a:r>
              <a:rPr lang="hr-HR" dirty="0"/>
              <a:t>‑side file </a:t>
            </a:r>
            <a:r>
              <a:rPr lang="hr-HR" dirty="0" err="1"/>
              <a:t>explorer</a:t>
            </a:r>
            <a:r>
              <a:rPr lang="hr-HR" dirty="0"/>
              <a:t> + browser </a:t>
            </a:r>
            <a:r>
              <a:rPr lang="hr-HR" dirty="0" err="1"/>
              <a:t>view</a:t>
            </a:r>
            <a:r>
              <a:rPr lang="hr-HR" dirty="0"/>
              <a:t> for instant </a:t>
            </a:r>
            <a:r>
              <a:rPr lang="hr-HR" dirty="0" err="1"/>
              <a:t>feedback</a:t>
            </a:r>
            <a:r>
              <a:rPr lang="hr-HR" dirty="0"/>
              <a:t>.</a:t>
            </a:r>
          </a:p>
          <a:p>
            <a:pPr>
              <a:buNone/>
            </a:pPr>
            <a:r>
              <a:rPr lang="hr-HR" b="1" dirty="0"/>
              <a:t>Resources:</a:t>
            </a:r>
            <a:endParaRPr lang="hr-HR" dirty="0"/>
          </a:p>
          <a:p>
            <a:pPr>
              <a:buFont typeface="Arial" panose="020B0604020202020204" pitchFamily="34" charset="0"/>
              <a:buChar char="•"/>
            </a:pPr>
            <a:r>
              <a:rPr lang="hr-HR" dirty="0" err="1"/>
              <a:t>Codecademy</a:t>
            </a:r>
            <a:r>
              <a:rPr lang="hr-HR" dirty="0"/>
              <a:t> – </a:t>
            </a:r>
            <a:r>
              <a:rPr lang="hr-HR" dirty="0" err="1"/>
              <a:t>Learn</a:t>
            </a:r>
            <a:r>
              <a:rPr lang="hr-HR" dirty="0"/>
              <a:t> CSS</a:t>
            </a:r>
          </a:p>
        </p:txBody>
      </p:sp>
      <p:sp>
        <p:nvSpPr>
          <p:cNvPr id="4" name="Slide Number Placeholder 3">
            <a:extLst>
              <a:ext uri="{FF2B5EF4-FFF2-40B4-BE49-F238E27FC236}">
                <a16:creationId xmlns:a16="http://schemas.microsoft.com/office/drawing/2014/main" id="{0C803C2D-C8CA-5C7D-40B1-C0DE30AB579F}"/>
              </a:ext>
            </a:extLst>
          </p:cNvPr>
          <p:cNvSpPr>
            <a:spLocks noGrp="1"/>
          </p:cNvSpPr>
          <p:nvPr>
            <p:ph type="sldNum" sz="quarter" idx="5"/>
          </p:nvPr>
        </p:nvSpPr>
        <p:spPr/>
        <p:txBody>
          <a:bodyPr/>
          <a:lstStyle/>
          <a:p>
            <a:fld id="{90A064B2-EFF6-4760-BE09-0DEDA56827BE}" type="slidenum">
              <a:rPr lang="hr-HR" smtClean="0"/>
              <a:t>43</a:t>
            </a:fld>
            <a:endParaRPr lang="hr-HR"/>
          </a:p>
        </p:txBody>
      </p:sp>
    </p:spTree>
    <p:extLst>
      <p:ext uri="{BB962C8B-B14F-4D97-AF65-F5344CB8AC3E}">
        <p14:creationId xmlns:p14="http://schemas.microsoft.com/office/powerpoint/2010/main" val="305769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Describe</a:t>
            </a:r>
            <a:r>
              <a:rPr lang="hr-HR" dirty="0"/>
              <a:t> how .</a:t>
            </a:r>
            <a:r>
              <a:rPr lang="hr-HR" dirty="0" err="1"/>
              <a:t>gitignore</a:t>
            </a:r>
            <a:r>
              <a:rPr lang="hr-HR" dirty="0"/>
              <a:t> </a:t>
            </a:r>
            <a:r>
              <a:rPr lang="hr-HR" dirty="0" err="1"/>
              <a:t>uses</a:t>
            </a:r>
            <a:r>
              <a:rPr lang="hr-HR" dirty="0"/>
              <a:t> </a:t>
            </a:r>
            <a:r>
              <a:rPr lang="hr-HR" dirty="0" err="1"/>
              <a:t>glob</a:t>
            </a:r>
            <a:r>
              <a:rPr lang="hr-HR" dirty="0"/>
              <a:t> </a:t>
            </a:r>
            <a:r>
              <a:rPr lang="hr-HR" dirty="0" err="1"/>
              <a:t>patterns</a:t>
            </a:r>
            <a:r>
              <a:rPr lang="hr-HR" dirty="0"/>
              <a:t> to </a:t>
            </a:r>
            <a:r>
              <a:rPr lang="hr-HR" dirty="0" err="1"/>
              <a:t>exclude</a:t>
            </a:r>
            <a:r>
              <a:rPr lang="hr-HR" dirty="0"/>
              <a:t> </a:t>
            </a:r>
            <a:r>
              <a:rPr lang="hr-HR" dirty="0" err="1"/>
              <a:t>files</a:t>
            </a:r>
            <a:r>
              <a:rPr lang="hr-HR" dirty="0"/>
              <a:t> (</a:t>
            </a:r>
            <a:r>
              <a:rPr lang="hr-HR" dirty="0" err="1"/>
              <a:t>e.g</a:t>
            </a:r>
            <a:r>
              <a:rPr lang="hr-HR" dirty="0"/>
              <a:t>., </a:t>
            </a:r>
            <a:r>
              <a:rPr lang="hr-HR" dirty="0" err="1"/>
              <a:t>node_modules</a:t>
            </a:r>
            <a:r>
              <a:rPr lang="hr-HR" dirty="0"/>
              <a:t>/, .</a:t>
            </a:r>
            <a:r>
              <a:rPr lang="hr-HR" dirty="0" err="1"/>
              <a:t>env</a:t>
            </a:r>
            <a:r>
              <a:rPr lang="hr-HR" dirty="0"/>
              <a:t>, *.log).</a:t>
            </a:r>
          </a:p>
          <a:p>
            <a:pPr>
              <a:buFont typeface="Arial" panose="020B0604020202020204" pitchFamily="34" charset="0"/>
              <a:buChar char="•"/>
            </a:pPr>
            <a:r>
              <a:rPr lang="hr-HR" dirty="0"/>
              <a:t>Show </a:t>
            </a:r>
            <a:r>
              <a:rPr lang="hr-HR" dirty="0" err="1"/>
              <a:t>examples</a:t>
            </a:r>
            <a:r>
              <a:rPr lang="hr-HR" dirty="0"/>
              <a:t>: </a:t>
            </a:r>
            <a:r>
              <a:rPr lang="hr-HR" dirty="0" err="1"/>
              <a:t>adding</a:t>
            </a:r>
            <a:r>
              <a:rPr lang="hr-HR" dirty="0"/>
              <a:t> a .</a:t>
            </a:r>
            <a:r>
              <a:rPr lang="hr-HR" dirty="0" err="1"/>
              <a:t>env</a:t>
            </a:r>
            <a:r>
              <a:rPr lang="hr-HR" dirty="0"/>
              <a:t> file to </a:t>
            </a:r>
            <a:r>
              <a:rPr lang="hr-HR" dirty="0" err="1"/>
              <a:t>protect</a:t>
            </a:r>
            <a:r>
              <a:rPr lang="hr-HR" dirty="0"/>
              <a:t> API </a:t>
            </a:r>
            <a:r>
              <a:rPr lang="hr-HR" dirty="0" err="1"/>
              <a:t>keys</a:t>
            </a:r>
            <a:r>
              <a:rPr lang="hr-HR" dirty="0"/>
              <a:t>, </a:t>
            </a:r>
            <a:r>
              <a:rPr lang="hr-HR" dirty="0" err="1"/>
              <a:t>ignoring</a:t>
            </a:r>
            <a:r>
              <a:rPr lang="hr-HR" dirty="0"/>
              <a:t> IDE/editor </a:t>
            </a:r>
            <a:r>
              <a:rPr lang="hr-HR" dirty="0" err="1"/>
              <a:t>configs</a:t>
            </a:r>
            <a:r>
              <a:rPr lang="hr-HR" dirty="0"/>
              <a:t>.</a:t>
            </a:r>
          </a:p>
          <a:p>
            <a:pPr>
              <a:buFont typeface="Arial" panose="020B0604020202020204" pitchFamily="34" charset="0"/>
              <a:buChar char="•"/>
            </a:pPr>
            <a:r>
              <a:rPr lang="hr-HR" dirty="0" err="1"/>
              <a:t>Demonstrate</a:t>
            </a:r>
            <a:r>
              <a:rPr lang="hr-HR" dirty="0"/>
              <a:t> </a:t>
            </a:r>
            <a:r>
              <a:rPr lang="hr-HR" dirty="0" err="1"/>
              <a:t>using</a:t>
            </a:r>
            <a:r>
              <a:rPr lang="hr-HR" dirty="0"/>
              <a:t> gitignore.io to </a:t>
            </a:r>
            <a:r>
              <a:rPr lang="hr-HR" dirty="0" err="1"/>
              <a:t>generate</a:t>
            </a:r>
            <a:r>
              <a:rPr lang="hr-HR" dirty="0"/>
              <a:t> </a:t>
            </a:r>
            <a:r>
              <a:rPr lang="hr-HR" dirty="0" err="1"/>
              <a:t>language‑specific</a:t>
            </a:r>
            <a:r>
              <a:rPr lang="hr-HR" dirty="0"/>
              <a:t> </a:t>
            </a:r>
            <a:r>
              <a:rPr lang="hr-HR" dirty="0" err="1"/>
              <a:t>templates</a:t>
            </a:r>
            <a:r>
              <a:rPr lang="hr-HR" dirty="0"/>
              <a:t>.</a:t>
            </a:r>
          </a:p>
          <a:p>
            <a:pPr>
              <a:buNone/>
            </a:pPr>
            <a:r>
              <a:rPr lang="hr-HR" b="1" dirty="0"/>
              <a:t>Resources:</a:t>
            </a:r>
            <a:endParaRPr lang="hr-HR" dirty="0"/>
          </a:p>
          <a:p>
            <a:pPr>
              <a:buFont typeface="Arial" panose="020B0604020202020204" pitchFamily="34" charset="0"/>
              <a:buChar char="•"/>
            </a:pPr>
            <a:r>
              <a:rPr lang="hr-HR" dirty="0" err="1"/>
              <a:t>Git</a:t>
            </a:r>
            <a:r>
              <a:rPr lang="hr-HR" dirty="0"/>
              <a:t> SCM – </a:t>
            </a:r>
            <a:r>
              <a:rPr lang="hr-HR" dirty="0" err="1">
                <a:hlinkClick r:id="rId3"/>
              </a:rPr>
              <a:t>Ignoring</a:t>
            </a:r>
            <a:r>
              <a:rPr lang="hr-HR" dirty="0">
                <a:hlinkClick r:id="rId3"/>
              </a:rPr>
              <a:t> </a:t>
            </a:r>
            <a:r>
              <a:rPr lang="hr-HR" dirty="0" err="1">
                <a:hlinkClick r:id="rId3"/>
              </a:rPr>
              <a:t>Files</a:t>
            </a:r>
            <a:endParaRPr lang="hr-HR" dirty="0"/>
          </a:p>
          <a:p>
            <a:pPr>
              <a:buFont typeface="Arial" panose="020B0604020202020204" pitchFamily="34" charset="0"/>
              <a:buChar char="•"/>
            </a:pPr>
            <a:r>
              <a:rPr lang="hr-HR" dirty="0"/>
              <a:t>gitignore.io – </a:t>
            </a:r>
            <a:r>
              <a:rPr lang="hr-HR" dirty="0" err="1"/>
              <a:t>Generate</a:t>
            </a:r>
            <a:r>
              <a:rPr lang="hr-HR" dirty="0"/>
              <a:t> .</a:t>
            </a:r>
            <a:r>
              <a:rPr lang="hr-HR" dirty="0" err="1"/>
              <a:t>gitignore</a:t>
            </a:r>
            <a:r>
              <a:rPr lang="hr-HR" dirty="0"/>
              <a:t> </a:t>
            </a:r>
            <a:r>
              <a:rPr lang="hr-HR" dirty="0" err="1"/>
              <a:t>templates</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112799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E615-4359-0F92-7E0E-A402D0A87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ED56C-CC66-B800-06D5-E408D4152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0EA50-D109-9A79-4B46-807AE81A7B7E}"/>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Guide</a:t>
            </a:r>
            <a:r>
              <a:rPr lang="hr-HR" dirty="0"/>
              <a:t> </a:t>
            </a:r>
            <a:r>
              <a:rPr lang="hr-HR" dirty="0" err="1"/>
              <a:t>students</a:t>
            </a:r>
            <a:r>
              <a:rPr lang="hr-HR" dirty="0"/>
              <a:t> </a:t>
            </a:r>
            <a:r>
              <a:rPr lang="hr-HR" dirty="0" err="1"/>
              <a:t>step‑by‑step</a:t>
            </a:r>
            <a:r>
              <a:rPr lang="hr-HR" dirty="0"/>
              <a:t>: </a:t>
            </a:r>
            <a:r>
              <a:rPr lang="hr-HR" dirty="0" err="1"/>
              <a:t>create</a:t>
            </a:r>
            <a:r>
              <a:rPr lang="hr-HR" dirty="0"/>
              <a:t> inline.html, internal.html, external.html.</a:t>
            </a:r>
          </a:p>
          <a:p>
            <a:pPr>
              <a:buFont typeface="Arial" panose="020B0604020202020204" pitchFamily="34" charset="0"/>
              <a:buChar char="•"/>
            </a:pPr>
            <a:r>
              <a:rPr lang="hr-HR" dirty="0"/>
              <a:t>Encourage side‑by‑side file explorer + browser view for instant feedback.</a:t>
            </a:r>
            <a:endParaRPr lang="en-US" dirty="0"/>
          </a:p>
          <a:p>
            <a:pPr>
              <a:buFont typeface="Arial" panose="020B0604020202020204" pitchFamily="34" charset="0"/>
              <a:buChar char="•"/>
            </a:pPr>
            <a:r>
              <a:rPr lang="en-US" dirty="0"/>
              <a:t>Exercise estimation time: 25 min / individual</a:t>
            </a:r>
            <a:endParaRPr lang="hr-HR" dirty="0"/>
          </a:p>
          <a:p>
            <a:pPr>
              <a:buNone/>
            </a:pPr>
            <a:r>
              <a:rPr lang="hr-HR" b="1" dirty="0"/>
              <a:t>Resources:</a:t>
            </a:r>
            <a:endParaRPr lang="hr-HR" dirty="0"/>
          </a:p>
          <a:p>
            <a:pPr>
              <a:buFont typeface="Arial" panose="020B0604020202020204" pitchFamily="34" charset="0"/>
              <a:buChar char="•"/>
            </a:pPr>
            <a:r>
              <a:rPr lang="hr-HR" dirty="0" err="1"/>
              <a:t>Codecademy</a:t>
            </a:r>
            <a:r>
              <a:rPr lang="hr-HR" dirty="0"/>
              <a:t> – </a:t>
            </a:r>
            <a:r>
              <a:rPr lang="hr-HR" dirty="0" err="1"/>
              <a:t>Learn</a:t>
            </a:r>
            <a:r>
              <a:rPr lang="hr-HR" dirty="0"/>
              <a:t> CSS</a:t>
            </a:r>
            <a:endParaRPr lang="en-US" dirty="0"/>
          </a:p>
          <a:p>
            <a:pPr>
              <a:buFont typeface="Arial" panose="020B0604020202020204" pitchFamily="34" charset="0"/>
              <a:buChar char="•"/>
            </a:pPr>
            <a:endParaRPr lang="en-US" dirty="0"/>
          </a:p>
          <a:p>
            <a:pPr>
              <a:buFont typeface="Arial" panose="020B0604020202020204" pitchFamily="34" charset="0"/>
              <a:buNone/>
            </a:pPr>
            <a:r>
              <a:rPr lang="en-US" dirty="0"/>
              <a:t>CODE - https://github.com/dinoDuvnjak/CTK/tree/main/SHIFT4IT/css-introduction/3.1-methods</a:t>
            </a:r>
            <a:endParaRPr lang="hr-HR" dirty="0"/>
          </a:p>
        </p:txBody>
      </p:sp>
      <p:sp>
        <p:nvSpPr>
          <p:cNvPr id="4" name="Slide Number Placeholder 3">
            <a:extLst>
              <a:ext uri="{FF2B5EF4-FFF2-40B4-BE49-F238E27FC236}">
                <a16:creationId xmlns:a16="http://schemas.microsoft.com/office/drawing/2014/main" id="{FEE79851-BFB6-DB1A-16E8-B5024F968893}"/>
              </a:ext>
            </a:extLst>
          </p:cNvPr>
          <p:cNvSpPr>
            <a:spLocks noGrp="1"/>
          </p:cNvSpPr>
          <p:nvPr>
            <p:ph type="sldNum" sz="quarter" idx="5"/>
          </p:nvPr>
        </p:nvSpPr>
        <p:spPr/>
        <p:txBody>
          <a:bodyPr/>
          <a:lstStyle/>
          <a:p>
            <a:fld id="{90A064B2-EFF6-4760-BE09-0DEDA56827BE}" type="slidenum">
              <a:rPr lang="hr-HR" smtClean="0"/>
              <a:t>44</a:t>
            </a:fld>
            <a:endParaRPr lang="hr-HR"/>
          </a:p>
        </p:txBody>
      </p:sp>
    </p:spTree>
    <p:extLst>
      <p:ext uri="{BB962C8B-B14F-4D97-AF65-F5344CB8AC3E}">
        <p14:creationId xmlns:p14="http://schemas.microsoft.com/office/powerpoint/2010/main" val="142310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8D9A-1B00-752A-83D9-F79F8653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F9C92-964A-046C-34E7-45FB6AF1E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6277B-A464-4563-C2F2-062D72F3676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Element Selectors:</a:t>
            </a:r>
            <a:r>
              <a:rPr lang="en-US" dirty="0"/>
              <a:t> Style all &lt;p&gt;, &lt;h1&gt;, etc.</a:t>
            </a:r>
          </a:p>
          <a:p>
            <a:pPr>
              <a:buFont typeface="Arial" panose="020B0604020202020204" pitchFamily="34" charset="0"/>
              <a:buChar char="•"/>
            </a:pPr>
            <a:r>
              <a:rPr lang="en-US" b="1" dirty="0"/>
              <a:t>Class Selectors:</a:t>
            </a:r>
            <a:r>
              <a:rPr lang="en-US" dirty="0"/>
              <a:t> Reuse .highlight across elements.</a:t>
            </a:r>
          </a:p>
          <a:p>
            <a:pPr>
              <a:buFont typeface="Arial" panose="020B0604020202020204" pitchFamily="34" charset="0"/>
              <a:buChar char="•"/>
            </a:pPr>
            <a:r>
              <a:rPr lang="en-US" b="1" dirty="0"/>
              <a:t>ID Selectors:</a:t>
            </a:r>
            <a:r>
              <a:rPr lang="en-US" dirty="0"/>
              <a:t> Use #main-header once; discuss specificity cost.</a:t>
            </a:r>
          </a:p>
          <a:p>
            <a:pPr>
              <a:buFont typeface="Arial" panose="020B0604020202020204" pitchFamily="34" charset="0"/>
              <a:buChar char="•"/>
            </a:pPr>
            <a:r>
              <a:rPr lang="en-US" b="1" dirty="0"/>
              <a:t>Attribute Selectors:</a:t>
            </a:r>
            <a:r>
              <a:rPr lang="en-US" dirty="0"/>
              <a:t> Target [type="text"] inputs.</a:t>
            </a:r>
          </a:p>
          <a:p>
            <a:pPr>
              <a:buFont typeface="Arial" panose="020B0604020202020204" pitchFamily="34" charset="0"/>
              <a:buChar char="•"/>
            </a:pPr>
            <a:r>
              <a:rPr lang="en-US" b="1" dirty="0"/>
              <a:t>Universal Selector:</a:t>
            </a:r>
            <a:r>
              <a:rPr lang="en-US" dirty="0"/>
              <a:t> Use * { margin:0 } as a reset.</a:t>
            </a:r>
          </a:p>
        </p:txBody>
      </p:sp>
      <p:sp>
        <p:nvSpPr>
          <p:cNvPr id="4" name="Slide Number Placeholder 3">
            <a:extLst>
              <a:ext uri="{FF2B5EF4-FFF2-40B4-BE49-F238E27FC236}">
                <a16:creationId xmlns:a16="http://schemas.microsoft.com/office/drawing/2014/main" id="{46CA097E-E02B-3225-9AF5-400A2CC54670}"/>
              </a:ext>
            </a:extLst>
          </p:cNvPr>
          <p:cNvSpPr>
            <a:spLocks noGrp="1"/>
          </p:cNvSpPr>
          <p:nvPr>
            <p:ph type="sldNum" sz="quarter" idx="5"/>
          </p:nvPr>
        </p:nvSpPr>
        <p:spPr/>
        <p:txBody>
          <a:bodyPr/>
          <a:lstStyle/>
          <a:p>
            <a:fld id="{90A064B2-EFF6-4760-BE09-0DEDA56827BE}" type="slidenum">
              <a:rPr lang="hr-HR" smtClean="0"/>
              <a:t>45</a:t>
            </a:fld>
            <a:endParaRPr lang="hr-HR"/>
          </a:p>
        </p:txBody>
      </p:sp>
    </p:spTree>
    <p:extLst>
      <p:ext uri="{BB962C8B-B14F-4D97-AF65-F5344CB8AC3E}">
        <p14:creationId xmlns:p14="http://schemas.microsoft.com/office/powerpoint/2010/main" val="1881105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F2E55-DAAB-B2F0-A6EE-B75764753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64E99-2542-0334-9C04-C784F882C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52A9D-63DA-836C-0D23-9C7793CF88EE}"/>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B416FCD-B690-5433-D62B-F55F144A831F}"/>
              </a:ext>
            </a:extLst>
          </p:cNvPr>
          <p:cNvSpPr>
            <a:spLocks noGrp="1"/>
          </p:cNvSpPr>
          <p:nvPr>
            <p:ph type="sldNum" sz="quarter" idx="5"/>
          </p:nvPr>
        </p:nvSpPr>
        <p:spPr/>
        <p:txBody>
          <a:bodyPr/>
          <a:lstStyle/>
          <a:p>
            <a:fld id="{90A064B2-EFF6-4760-BE09-0DEDA56827BE}" type="slidenum">
              <a:rPr lang="hr-HR" smtClean="0"/>
              <a:t>46</a:t>
            </a:fld>
            <a:endParaRPr lang="hr-HR"/>
          </a:p>
        </p:txBody>
      </p:sp>
    </p:spTree>
    <p:extLst>
      <p:ext uri="{BB962C8B-B14F-4D97-AF65-F5344CB8AC3E}">
        <p14:creationId xmlns:p14="http://schemas.microsoft.com/office/powerpoint/2010/main" val="955134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DDA75-4679-2CB4-565B-C35C31C56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3AED1-785D-4CA3-0A48-4676D3B12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70448-3038-048A-CCA7-036A4EFADEFD}"/>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FD57CDEF-A731-829D-FF90-29EAE946A559}"/>
              </a:ext>
            </a:extLst>
          </p:cNvPr>
          <p:cNvSpPr>
            <a:spLocks noGrp="1"/>
          </p:cNvSpPr>
          <p:nvPr>
            <p:ph type="sldNum" sz="quarter" idx="5"/>
          </p:nvPr>
        </p:nvSpPr>
        <p:spPr/>
        <p:txBody>
          <a:bodyPr/>
          <a:lstStyle/>
          <a:p>
            <a:fld id="{90A064B2-EFF6-4760-BE09-0DEDA56827BE}" type="slidenum">
              <a:rPr lang="hr-HR" smtClean="0"/>
              <a:t>47</a:t>
            </a:fld>
            <a:endParaRPr lang="hr-HR"/>
          </a:p>
        </p:txBody>
      </p:sp>
    </p:spTree>
    <p:extLst>
      <p:ext uri="{BB962C8B-B14F-4D97-AF65-F5344CB8AC3E}">
        <p14:creationId xmlns:p14="http://schemas.microsoft.com/office/powerpoint/2010/main" val="228438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9D169-9765-DAE6-B14A-01F8FC724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46030-BE2C-520A-5E8B-598FB30A3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E6ED6-64B1-9E6D-8CED-1A6B9ECE2101}"/>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F295FF9-F560-33A7-E8E9-8F7CC2F3142F}"/>
              </a:ext>
            </a:extLst>
          </p:cNvPr>
          <p:cNvSpPr>
            <a:spLocks noGrp="1"/>
          </p:cNvSpPr>
          <p:nvPr>
            <p:ph type="sldNum" sz="quarter" idx="5"/>
          </p:nvPr>
        </p:nvSpPr>
        <p:spPr/>
        <p:txBody>
          <a:bodyPr/>
          <a:lstStyle/>
          <a:p>
            <a:fld id="{90A064B2-EFF6-4760-BE09-0DEDA56827BE}" type="slidenum">
              <a:rPr lang="hr-HR" smtClean="0"/>
              <a:t>48</a:t>
            </a:fld>
            <a:endParaRPr lang="hr-HR"/>
          </a:p>
        </p:txBody>
      </p:sp>
    </p:spTree>
    <p:extLst>
      <p:ext uri="{BB962C8B-B14F-4D97-AF65-F5344CB8AC3E}">
        <p14:creationId xmlns:p14="http://schemas.microsoft.com/office/powerpoint/2010/main" val="3598213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78B8A-7712-D750-2461-048DF380A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A29AE-2990-BBCB-8E7A-46F802047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42D91-20DA-E6D9-7673-1E8DC2C1F93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043031F6-63EB-AF12-1B3A-CBF90275478C}"/>
              </a:ext>
            </a:extLst>
          </p:cNvPr>
          <p:cNvSpPr>
            <a:spLocks noGrp="1"/>
          </p:cNvSpPr>
          <p:nvPr>
            <p:ph type="sldNum" sz="quarter" idx="5"/>
          </p:nvPr>
        </p:nvSpPr>
        <p:spPr/>
        <p:txBody>
          <a:bodyPr/>
          <a:lstStyle/>
          <a:p>
            <a:fld id="{90A064B2-EFF6-4760-BE09-0DEDA56827BE}" type="slidenum">
              <a:rPr lang="hr-HR" smtClean="0"/>
              <a:t>49</a:t>
            </a:fld>
            <a:endParaRPr lang="hr-HR"/>
          </a:p>
        </p:txBody>
      </p:sp>
    </p:spTree>
    <p:extLst>
      <p:ext uri="{BB962C8B-B14F-4D97-AF65-F5344CB8AC3E}">
        <p14:creationId xmlns:p14="http://schemas.microsoft.com/office/powerpoint/2010/main" val="2125109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6007B-A1CF-7256-8D2D-677149BC5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87540-F3A2-391A-3DD1-EA131F62C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8E2B9-F0EB-F9E4-EFE9-D39EE440692E}"/>
              </a:ext>
            </a:extLst>
          </p:cNvPr>
          <p:cNvSpPr>
            <a:spLocks noGrp="1"/>
          </p:cNvSpPr>
          <p:nvPr>
            <p:ph type="body" idx="1"/>
          </p:nvPr>
        </p:nvSpPr>
        <p:spPr/>
        <p:txBody>
          <a:bodyPr/>
          <a:lstStyle/>
          <a:p>
            <a:pPr>
              <a:buNone/>
            </a:pPr>
            <a:r>
              <a:rPr lang="en-US" b="1" dirty="0"/>
              <a:t>Slide 12: “CSS – Exercise 2”</a:t>
            </a:r>
          </a:p>
          <a:p>
            <a:pPr>
              <a:buNone/>
            </a:pPr>
            <a:r>
              <a:rPr lang="en-US" b="1" dirty="0"/>
              <a:t>Teacher Notes:</a:t>
            </a:r>
            <a:endParaRPr lang="en-US" dirty="0"/>
          </a:p>
          <a:p>
            <a:pPr>
              <a:buFont typeface="Arial" panose="020B0604020202020204" pitchFamily="34" charset="0"/>
              <a:buChar char="•"/>
            </a:pPr>
            <a:r>
              <a:rPr lang="en-US" dirty="0"/>
              <a:t>Walk through setting background-color and color using named colors, hex codes, and </a:t>
            </a:r>
            <a:r>
              <a:rPr lang="en-US" dirty="0" err="1"/>
              <a:t>rgb</a:t>
            </a:r>
            <a:r>
              <a:rPr lang="en-US" dirty="0"/>
              <a:t>().</a:t>
            </a:r>
          </a:p>
          <a:p>
            <a:pPr>
              <a:buFont typeface="Arial" panose="020B0604020202020204" pitchFamily="34" charset="0"/>
              <a:buChar char="•"/>
            </a:pPr>
            <a:r>
              <a:rPr lang="en-US" dirty="0"/>
              <a:t>Stress consistency: pick a small palette and reuse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15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hlinkClick r:id="rId3"/>
              </a:rPr>
              <a:t>MDN – CSS Color Values</a:t>
            </a:r>
            <a:endParaRPr lang="en-US" dirty="0"/>
          </a:p>
          <a:p>
            <a:pPr>
              <a:buFont typeface="Arial" panose="020B0604020202020204" pitchFamily="34" charset="0"/>
              <a:buChar char="•"/>
            </a:pPr>
            <a:endParaRPr lang="en-US" dirty="0"/>
          </a:p>
          <a:p>
            <a:pPr>
              <a:buFont typeface="Arial" panose="020B0604020202020204" pitchFamily="34" charset="0"/>
              <a:buNone/>
            </a:pPr>
            <a:r>
              <a:rPr lang="en-US" dirty="0"/>
              <a:t>CODE - https://github.com/dinoDuvnjak/CTK/tree/main/Bootcamp/css-uvod/2.2-css-selektori</a:t>
            </a:r>
          </a:p>
          <a:p>
            <a:endParaRPr lang="hr-HR" dirty="0"/>
          </a:p>
        </p:txBody>
      </p:sp>
      <p:sp>
        <p:nvSpPr>
          <p:cNvPr id="4" name="Slide Number Placeholder 3">
            <a:extLst>
              <a:ext uri="{FF2B5EF4-FFF2-40B4-BE49-F238E27FC236}">
                <a16:creationId xmlns:a16="http://schemas.microsoft.com/office/drawing/2014/main" id="{BDB63E1D-1B57-5E33-AF66-CF56D6153368}"/>
              </a:ext>
            </a:extLst>
          </p:cNvPr>
          <p:cNvSpPr>
            <a:spLocks noGrp="1"/>
          </p:cNvSpPr>
          <p:nvPr>
            <p:ph type="sldNum" sz="quarter" idx="5"/>
          </p:nvPr>
        </p:nvSpPr>
        <p:spPr/>
        <p:txBody>
          <a:bodyPr/>
          <a:lstStyle/>
          <a:p>
            <a:fld id="{90A064B2-EFF6-4760-BE09-0DEDA56827BE}" type="slidenum">
              <a:rPr lang="hr-HR" smtClean="0"/>
              <a:t>50</a:t>
            </a:fld>
            <a:endParaRPr lang="hr-HR"/>
          </a:p>
        </p:txBody>
      </p:sp>
    </p:spTree>
    <p:extLst>
      <p:ext uri="{BB962C8B-B14F-4D97-AF65-F5344CB8AC3E}">
        <p14:creationId xmlns:p14="http://schemas.microsoft.com/office/powerpoint/2010/main" val="13193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D4F8-6F3B-0187-0FCF-B88E38D57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64574-EDCB-C648-8C04-5A677B270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4F1BA-9403-BB8E-D8F4-F071754F319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13 (Opening </a:t>
            </a:r>
            <a:r>
              <a:rPr lang="en-US" b="1" dirty="0" err="1"/>
              <a:t>DevTools</a:t>
            </a:r>
            <a:r>
              <a:rPr lang="en-US" b="1" dirty="0"/>
              <a:t>):</a:t>
            </a:r>
            <a:r>
              <a:rPr lang="en-US" dirty="0"/>
              <a:t> Demonstrate all three methods (menu, shortcut, right‑click → Inspect).</a:t>
            </a:r>
          </a:p>
          <a:p>
            <a:pPr>
              <a:buFont typeface="Arial" panose="020B0604020202020204" pitchFamily="34" charset="0"/>
              <a:buChar char="•"/>
            </a:pPr>
            <a:r>
              <a:rPr lang="en-US" b="1" dirty="0"/>
              <a:t>Slide 14 (Computed Tab):</a:t>
            </a:r>
            <a:r>
              <a:rPr lang="en-US" dirty="0"/>
              <a:t> Show how to diagnose why a style isn’t applied.</a:t>
            </a:r>
          </a:p>
          <a:p>
            <a:pPr>
              <a:buFont typeface="Arial" panose="020B0604020202020204" pitchFamily="34" charset="0"/>
              <a:buChar char="•"/>
            </a:pPr>
            <a:r>
              <a:rPr lang="en-US" b="1" dirty="0"/>
              <a:t>Slide 15 (CSS Overview):</a:t>
            </a:r>
            <a:r>
              <a:rPr lang="en-US" dirty="0"/>
              <a:t> Use the CSS Overview panel to audit colors, fonts, and unused rules.</a:t>
            </a:r>
          </a:p>
          <a:p>
            <a:endParaRPr lang="hr-HR" dirty="0"/>
          </a:p>
        </p:txBody>
      </p:sp>
      <p:sp>
        <p:nvSpPr>
          <p:cNvPr id="4" name="Slide Number Placeholder 3">
            <a:extLst>
              <a:ext uri="{FF2B5EF4-FFF2-40B4-BE49-F238E27FC236}">
                <a16:creationId xmlns:a16="http://schemas.microsoft.com/office/drawing/2014/main" id="{EC54B614-1DAB-7022-6838-CA3F6AB85055}"/>
              </a:ext>
            </a:extLst>
          </p:cNvPr>
          <p:cNvSpPr>
            <a:spLocks noGrp="1"/>
          </p:cNvSpPr>
          <p:nvPr>
            <p:ph type="sldNum" sz="quarter" idx="5"/>
          </p:nvPr>
        </p:nvSpPr>
        <p:spPr/>
        <p:txBody>
          <a:bodyPr/>
          <a:lstStyle/>
          <a:p>
            <a:fld id="{90A064B2-EFF6-4760-BE09-0DEDA56827BE}" type="slidenum">
              <a:rPr lang="hr-HR" smtClean="0"/>
              <a:t>51</a:t>
            </a:fld>
            <a:endParaRPr lang="hr-HR"/>
          </a:p>
        </p:txBody>
      </p:sp>
    </p:spTree>
    <p:extLst>
      <p:ext uri="{BB962C8B-B14F-4D97-AF65-F5344CB8AC3E}">
        <p14:creationId xmlns:p14="http://schemas.microsoft.com/office/powerpoint/2010/main" val="3182544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48491-0269-91BD-3D2D-03E27B349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F194D-CA9C-B8E1-52B5-4E7594F22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E71B0-1558-904F-3A1A-40FAD4F5F640}"/>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13 (Opening </a:t>
            </a:r>
            <a:r>
              <a:rPr lang="en-US" b="1" dirty="0" err="1"/>
              <a:t>DevTools</a:t>
            </a:r>
            <a:r>
              <a:rPr lang="en-US" b="1" dirty="0"/>
              <a:t>):</a:t>
            </a:r>
            <a:r>
              <a:rPr lang="en-US" dirty="0"/>
              <a:t> Demonstrate all three methods (menu, shortcut, right‑click → Inspect).</a:t>
            </a:r>
          </a:p>
          <a:p>
            <a:pPr>
              <a:buFont typeface="Arial" panose="020B0604020202020204" pitchFamily="34" charset="0"/>
              <a:buChar char="•"/>
            </a:pPr>
            <a:r>
              <a:rPr lang="en-US" b="1" dirty="0"/>
              <a:t>Slide 14 (Computed Tab):</a:t>
            </a:r>
            <a:r>
              <a:rPr lang="en-US" dirty="0"/>
              <a:t> Show how to diagnose why a style isn’t applied.</a:t>
            </a:r>
          </a:p>
          <a:p>
            <a:pPr>
              <a:buFont typeface="Arial" panose="020B0604020202020204" pitchFamily="34" charset="0"/>
              <a:buChar char="•"/>
            </a:pPr>
            <a:r>
              <a:rPr lang="en-US" b="1" dirty="0"/>
              <a:t>Slide 15 (CSS Overview):</a:t>
            </a:r>
            <a:r>
              <a:rPr lang="en-US" dirty="0"/>
              <a:t> Use the CSS Overview panel to audit colors, fonts, and unused rules.</a:t>
            </a:r>
          </a:p>
          <a:p>
            <a:pPr>
              <a:buNone/>
            </a:pPr>
            <a:r>
              <a:rPr lang="en-US" b="1" dirty="0"/>
              <a:t>Resources:</a:t>
            </a:r>
            <a:endParaRPr lang="en-US" dirty="0"/>
          </a:p>
          <a:p>
            <a:pPr>
              <a:buFont typeface="Arial" panose="020B0604020202020204" pitchFamily="34" charset="0"/>
              <a:buChar char="•"/>
            </a:pPr>
            <a:r>
              <a:rPr lang="en-US" dirty="0"/>
              <a:t>Google Developers – Chrome </a:t>
            </a:r>
            <a:r>
              <a:rPr lang="en-US" dirty="0" err="1"/>
              <a:t>DevTools</a:t>
            </a:r>
            <a:r>
              <a:rPr lang="en-US" dirty="0"/>
              <a:t> Overview</a:t>
            </a:r>
          </a:p>
          <a:p>
            <a:pPr>
              <a:buFont typeface="Arial" panose="020B0604020202020204" pitchFamily="34" charset="0"/>
              <a:buChar char="•"/>
            </a:pPr>
            <a:r>
              <a:rPr lang="en-US" dirty="0"/>
              <a:t>Chrome </a:t>
            </a:r>
            <a:r>
              <a:rPr lang="en-US" dirty="0" err="1"/>
              <a:t>DevTools</a:t>
            </a:r>
            <a:r>
              <a:rPr lang="en-US" dirty="0"/>
              <a:t> – CSS Overview Guide</a:t>
            </a:r>
          </a:p>
          <a:p>
            <a:pPr>
              <a:buNone/>
            </a:pPr>
            <a:r>
              <a:rPr lang="en-US" b="1" dirty="0"/>
              <a:t>Additional Reading:</a:t>
            </a:r>
            <a:endParaRPr lang="en-US" dirty="0"/>
          </a:p>
          <a:p>
            <a:pPr>
              <a:buFont typeface="Arial" panose="020B0604020202020204" pitchFamily="34" charset="0"/>
              <a:buChar char="•"/>
            </a:pPr>
            <a:r>
              <a:rPr lang="en-US" i="1" dirty="0"/>
              <a:t>Mastering Chrome </a:t>
            </a:r>
            <a:r>
              <a:rPr lang="en-US" i="1" dirty="0" err="1"/>
              <a:t>DevTools</a:t>
            </a:r>
            <a:r>
              <a:rPr lang="en-US" dirty="0"/>
              <a:t> by Jesse Cravens</a:t>
            </a:r>
          </a:p>
          <a:p>
            <a:pPr>
              <a:buFont typeface="Arial" panose="020B0604020202020204" pitchFamily="34" charset="0"/>
              <a:buChar char="•"/>
            </a:pPr>
            <a:r>
              <a:rPr lang="en-US" i="1" dirty="0"/>
              <a:t>Debugging with Chrome Developer Tools</a:t>
            </a:r>
            <a:r>
              <a:rPr lang="en-US" dirty="0"/>
              <a:t> (Slack Engineering blog)</a:t>
            </a:r>
          </a:p>
          <a:p>
            <a:endParaRPr lang="hr-HR" dirty="0"/>
          </a:p>
        </p:txBody>
      </p:sp>
      <p:sp>
        <p:nvSpPr>
          <p:cNvPr id="4" name="Slide Number Placeholder 3">
            <a:extLst>
              <a:ext uri="{FF2B5EF4-FFF2-40B4-BE49-F238E27FC236}">
                <a16:creationId xmlns:a16="http://schemas.microsoft.com/office/drawing/2014/main" id="{44C145FA-1F10-F066-E3C9-544FA200E341}"/>
              </a:ext>
            </a:extLst>
          </p:cNvPr>
          <p:cNvSpPr>
            <a:spLocks noGrp="1"/>
          </p:cNvSpPr>
          <p:nvPr>
            <p:ph type="sldNum" sz="quarter" idx="5"/>
          </p:nvPr>
        </p:nvSpPr>
        <p:spPr/>
        <p:txBody>
          <a:bodyPr/>
          <a:lstStyle/>
          <a:p>
            <a:fld id="{90A064B2-EFF6-4760-BE09-0DEDA56827BE}" type="slidenum">
              <a:rPr lang="hr-HR" smtClean="0"/>
              <a:t>52</a:t>
            </a:fld>
            <a:endParaRPr lang="hr-HR"/>
          </a:p>
        </p:txBody>
      </p:sp>
    </p:spTree>
    <p:extLst>
      <p:ext uri="{BB962C8B-B14F-4D97-AF65-F5344CB8AC3E}">
        <p14:creationId xmlns:p14="http://schemas.microsoft.com/office/powerpoint/2010/main" val="2350051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A2DA-6383-21E2-76DE-F4BCD94FE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41BE-F448-799A-FFFB-AF7A3F812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7BA49-3AFC-2DF4-3AF0-F1E0E385E3A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98CB8A94-8116-356B-5822-C16D00A59D6A}"/>
              </a:ext>
            </a:extLst>
          </p:cNvPr>
          <p:cNvSpPr>
            <a:spLocks noGrp="1"/>
          </p:cNvSpPr>
          <p:nvPr>
            <p:ph type="sldNum" sz="quarter" idx="5"/>
          </p:nvPr>
        </p:nvSpPr>
        <p:spPr/>
        <p:txBody>
          <a:bodyPr/>
          <a:lstStyle/>
          <a:p>
            <a:fld id="{90A064B2-EFF6-4760-BE09-0DEDA56827BE}" type="slidenum">
              <a:rPr lang="hr-HR" smtClean="0"/>
              <a:t>53</a:t>
            </a:fld>
            <a:endParaRPr lang="hr-HR"/>
          </a:p>
        </p:txBody>
      </p:sp>
    </p:spTree>
    <p:extLst>
      <p:ext uri="{BB962C8B-B14F-4D97-AF65-F5344CB8AC3E}">
        <p14:creationId xmlns:p14="http://schemas.microsoft.com/office/powerpoint/2010/main" val="1038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the</a:t>
            </a:r>
            <a:r>
              <a:rPr lang="hr-HR" dirty="0"/>
              <a:t> </a:t>
            </a:r>
            <a:r>
              <a:rPr lang="hr-HR" dirty="0" err="1"/>
              <a:t>workflow</a:t>
            </a:r>
            <a:r>
              <a:rPr lang="hr-HR" dirty="0"/>
              <a:t>: </a:t>
            </a:r>
            <a:r>
              <a:rPr lang="hr-HR" dirty="0" err="1"/>
              <a:t>git</a:t>
            </a:r>
            <a:r>
              <a:rPr lang="hr-HR" dirty="0"/>
              <a:t> </a:t>
            </a:r>
            <a:r>
              <a:rPr lang="hr-HR" dirty="0" err="1"/>
              <a:t>init</a:t>
            </a:r>
            <a:r>
              <a:rPr lang="hr-HR" dirty="0"/>
              <a:t>, </a:t>
            </a:r>
            <a:r>
              <a:rPr lang="hr-HR" dirty="0" err="1"/>
              <a:t>git</a:t>
            </a:r>
            <a:r>
              <a:rPr lang="hr-HR" dirty="0"/>
              <a:t> status, </a:t>
            </a:r>
            <a:r>
              <a:rPr lang="hr-HR" dirty="0" err="1"/>
              <a:t>git</a:t>
            </a:r>
            <a:r>
              <a:rPr lang="hr-HR" dirty="0"/>
              <a:t> </a:t>
            </a:r>
            <a:r>
              <a:rPr lang="hr-HR" dirty="0" err="1"/>
              <a:t>add</a:t>
            </a:r>
            <a:r>
              <a:rPr lang="hr-HR" dirty="0"/>
              <a:t>, </a:t>
            </a:r>
            <a:r>
              <a:rPr lang="hr-HR" dirty="0" err="1"/>
              <a:t>git</a:t>
            </a:r>
            <a:r>
              <a:rPr lang="hr-HR" dirty="0"/>
              <a:t> </a:t>
            </a:r>
            <a:r>
              <a:rPr lang="hr-HR" dirty="0" err="1"/>
              <a:t>commit</a:t>
            </a:r>
            <a:r>
              <a:rPr lang="hr-HR" dirty="0"/>
              <a:t>.</a:t>
            </a:r>
          </a:p>
          <a:p>
            <a:pPr>
              <a:buFont typeface="Arial" panose="020B0604020202020204" pitchFamily="34" charset="0"/>
              <a:buChar char="•"/>
            </a:pPr>
            <a:r>
              <a:rPr lang="hr-HR" dirty="0"/>
              <a:t>Show </a:t>
            </a:r>
            <a:r>
              <a:rPr lang="hr-HR" dirty="0" err="1"/>
              <a:t>history</a:t>
            </a:r>
            <a:r>
              <a:rPr lang="hr-HR" dirty="0"/>
              <a:t> </a:t>
            </a:r>
            <a:r>
              <a:rPr lang="hr-HR" dirty="0" err="1"/>
              <a:t>exploration</a:t>
            </a:r>
            <a:r>
              <a:rPr lang="hr-HR" dirty="0"/>
              <a:t> </a:t>
            </a:r>
            <a:r>
              <a:rPr lang="hr-HR" dirty="0" err="1"/>
              <a:t>with</a:t>
            </a:r>
            <a:r>
              <a:rPr lang="hr-HR" dirty="0"/>
              <a:t> </a:t>
            </a:r>
            <a:r>
              <a:rPr lang="hr-HR" dirty="0" err="1"/>
              <a:t>git</a:t>
            </a:r>
            <a:r>
              <a:rPr lang="hr-HR" dirty="0"/>
              <a:t> log </a:t>
            </a:r>
            <a:r>
              <a:rPr lang="hr-HR" dirty="0" err="1"/>
              <a:t>and</a:t>
            </a:r>
            <a:r>
              <a:rPr lang="hr-HR" dirty="0"/>
              <a:t> </a:t>
            </a:r>
            <a:r>
              <a:rPr lang="hr-HR" dirty="0" err="1"/>
              <a:t>comparison</a:t>
            </a:r>
            <a:r>
              <a:rPr lang="hr-HR" dirty="0"/>
              <a:t> </a:t>
            </a:r>
            <a:r>
              <a:rPr lang="hr-HR" dirty="0" err="1"/>
              <a:t>with</a:t>
            </a:r>
            <a:r>
              <a:rPr lang="hr-HR" dirty="0"/>
              <a:t> </a:t>
            </a:r>
            <a:r>
              <a:rPr lang="hr-HR" dirty="0" err="1"/>
              <a:t>git</a:t>
            </a:r>
            <a:r>
              <a:rPr lang="hr-HR" dirty="0"/>
              <a:t> </a:t>
            </a:r>
            <a:r>
              <a:rPr lang="hr-HR" dirty="0" err="1"/>
              <a:t>diff</a:t>
            </a:r>
            <a:r>
              <a:rPr lang="hr-HR" dirty="0"/>
              <a:t>.</a:t>
            </a:r>
          </a:p>
          <a:p>
            <a:pPr>
              <a:buFont typeface="Arial" panose="020B0604020202020204" pitchFamily="34" charset="0"/>
              <a:buChar char="•"/>
            </a:pPr>
            <a:r>
              <a:rPr lang="hr-HR" dirty="0" err="1"/>
              <a:t>Introduce</a:t>
            </a:r>
            <a:r>
              <a:rPr lang="hr-HR" dirty="0"/>
              <a:t> </a:t>
            </a:r>
            <a:r>
              <a:rPr lang="hr-HR" dirty="0" err="1"/>
              <a:t>branching</a:t>
            </a:r>
            <a:r>
              <a:rPr lang="hr-HR" dirty="0"/>
              <a:t>: </a:t>
            </a:r>
            <a:r>
              <a:rPr lang="hr-HR" dirty="0" err="1"/>
              <a:t>git</a:t>
            </a:r>
            <a:r>
              <a:rPr lang="hr-HR" dirty="0"/>
              <a:t> </a:t>
            </a:r>
            <a:r>
              <a:rPr lang="hr-HR" dirty="0" err="1"/>
              <a:t>branch</a:t>
            </a:r>
            <a:r>
              <a:rPr lang="hr-HR" dirty="0"/>
              <a:t>, </a:t>
            </a:r>
            <a:r>
              <a:rPr lang="hr-HR" dirty="0" err="1"/>
              <a:t>git</a:t>
            </a:r>
            <a:r>
              <a:rPr lang="hr-HR" dirty="0"/>
              <a:t> </a:t>
            </a:r>
            <a:r>
              <a:rPr lang="hr-HR" dirty="0" err="1"/>
              <a:t>checkout</a:t>
            </a:r>
            <a:r>
              <a:rPr lang="hr-HR" dirty="0"/>
              <a:t> -b, </a:t>
            </a:r>
            <a:r>
              <a:rPr lang="hr-HR" dirty="0" err="1"/>
              <a:t>merging</a:t>
            </a:r>
            <a:r>
              <a:rPr lang="hr-HR" dirty="0"/>
              <a:t> </a:t>
            </a:r>
            <a:r>
              <a:rPr lang="hr-HR" dirty="0" err="1"/>
              <a:t>with</a:t>
            </a:r>
            <a:r>
              <a:rPr lang="hr-HR" dirty="0"/>
              <a:t> </a:t>
            </a:r>
            <a:r>
              <a:rPr lang="hr-HR" dirty="0" err="1"/>
              <a:t>git</a:t>
            </a:r>
            <a:r>
              <a:rPr lang="hr-HR" dirty="0"/>
              <a:t> </a:t>
            </a:r>
            <a:r>
              <a:rPr lang="hr-HR" dirty="0" err="1"/>
              <a:t>merge</a:t>
            </a:r>
            <a:r>
              <a:rPr lang="hr-HR" dirty="0"/>
              <a:t>.</a:t>
            </a:r>
          </a:p>
          <a:p>
            <a:pPr>
              <a:buFont typeface="Arial" panose="020B0604020202020204" pitchFamily="34" charset="0"/>
              <a:buChar char="•"/>
            </a:pPr>
            <a:r>
              <a:rPr lang="hr-HR" dirty="0" err="1"/>
              <a:t>Explain</a:t>
            </a:r>
            <a:r>
              <a:rPr lang="hr-HR" dirty="0"/>
              <a:t> </a:t>
            </a:r>
            <a:r>
              <a:rPr lang="hr-HR" dirty="0" err="1"/>
              <a:t>fetch</a:t>
            </a:r>
            <a:r>
              <a:rPr lang="hr-HR" dirty="0"/>
              <a:t> vs. </a:t>
            </a:r>
            <a:r>
              <a:rPr lang="hr-HR" dirty="0" err="1"/>
              <a:t>pull</a:t>
            </a:r>
            <a:r>
              <a:rPr lang="hr-HR" dirty="0"/>
              <a:t>, </a:t>
            </a:r>
            <a:r>
              <a:rPr lang="hr-HR" dirty="0" err="1"/>
              <a:t>and</a:t>
            </a:r>
            <a:r>
              <a:rPr lang="hr-HR" dirty="0"/>
              <a:t> </a:t>
            </a:r>
            <a:r>
              <a:rPr lang="hr-HR" dirty="0" err="1"/>
              <a:t>pushing</a:t>
            </a:r>
            <a:r>
              <a:rPr lang="hr-HR" dirty="0"/>
              <a:t> </a:t>
            </a:r>
            <a:r>
              <a:rPr lang="hr-HR" dirty="0" err="1"/>
              <a:t>changes</a:t>
            </a:r>
            <a:r>
              <a:rPr lang="hr-HR" dirty="0"/>
              <a:t>: </a:t>
            </a:r>
            <a:r>
              <a:rPr lang="hr-HR" dirty="0" err="1"/>
              <a:t>git</a:t>
            </a:r>
            <a:r>
              <a:rPr lang="hr-HR" dirty="0"/>
              <a:t> </a:t>
            </a:r>
            <a:r>
              <a:rPr lang="hr-HR" dirty="0" err="1"/>
              <a:t>push</a:t>
            </a:r>
            <a:r>
              <a:rPr lang="hr-HR" dirty="0"/>
              <a:t>, </a:t>
            </a:r>
            <a:r>
              <a:rPr lang="hr-HR" dirty="0" err="1"/>
              <a:t>git</a:t>
            </a:r>
            <a:r>
              <a:rPr lang="hr-HR" dirty="0"/>
              <a:t> </a:t>
            </a:r>
            <a:r>
              <a:rPr lang="hr-HR" dirty="0" err="1"/>
              <a:t>pull</a:t>
            </a:r>
            <a:r>
              <a:rPr lang="hr-HR" dirty="0"/>
              <a:t>.</a:t>
            </a:r>
          </a:p>
          <a:p>
            <a:pPr>
              <a:buNone/>
            </a:pPr>
            <a:r>
              <a:rPr lang="hr-HR" b="1" dirty="0"/>
              <a:t>Resources:</a:t>
            </a:r>
            <a:endParaRPr lang="hr-HR" dirty="0"/>
          </a:p>
          <a:p>
            <a:pPr>
              <a:buFont typeface="Arial" panose="020B0604020202020204" pitchFamily="34" charset="0"/>
              <a:buChar char="•"/>
            </a:pPr>
            <a:r>
              <a:rPr lang="hr-HR" dirty="0" err="1"/>
              <a:t>Atlassian</a:t>
            </a:r>
            <a:r>
              <a:rPr lang="hr-HR" dirty="0"/>
              <a:t> – </a:t>
            </a:r>
            <a:r>
              <a:rPr lang="hr-HR" dirty="0" err="1"/>
              <a:t>Git</a:t>
            </a:r>
            <a:r>
              <a:rPr lang="hr-HR" dirty="0"/>
              <a:t> </a:t>
            </a:r>
            <a:r>
              <a:rPr lang="hr-HR" dirty="0" err="1"/>
              <a:t>Command</a:t>
            </a:r>
            <a:r>
              <a:rPr lang="hr-HR" dirty="0"/>
              <a:t> Reference</a:t>
            </a:r>
          </a:p>
          <a:p>
            <a:pPr>
              <a:buFont typeface="Arial" panose="020B0604020202020204" pitchFamily="34" charset="0"/>
              <a:buChar char="•"/>
            </a:pPr>
            <a:r>
              <a:rPr lang="hr-HR" dirty="0" err="1"/>
              <a:t>Git</a:t>
            </a:r>
            <a:r>
              <a:rPr lang="hr-HR" dirty="0"/>
              <a:t> SCM – </a:t>
            </a:r>
            <a:r>
              <a:rPr lang="hr-HR" dirty="0" err="1">
                <a:hlinkClick r:id="rId3"/>
              </a:rPr>
              <a:t>Git</a:t>
            </a:r>
            <a:r>
              <a:rPr lang="hr-HR" dirty="0">
                <a:hlinkClick r:id="rId3"/>
              </a:rPr>
              <a:t> </a:t>
            </a:r>
            <a:r>
              <a:rPr lang="hr-HR" dirty="0" err="1">
                <a:hlinkClick r:id="rId3"/>
              </a:rPr>
              <a:t>Cheat</a:t>
            </a:r>
            <a:r>
              <a:rPr lang="hr-HR" dirty="0">
                <a:hlinkClick r:id="rId3"/>
              </a:rPr>
              <a:t> </a:t>
            </a:r>
            <a:r>
              <a:rPr lang="hr-HR" dirty="0" err="1">
                <a:hlinkClick r:id="rId3"/>
              </a:rPr>
              <a:t>Sheet</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Git</a:t>
            </a:r>
            <a:r>
              <a:rPr lang="hr-HR" i="1" dirty="0"/>
              <a:t> </a:t>
            </a:r>
            <a:r>
              <a:rPr lang="hr-HR" i="1" dirty="0" err="1"/>
              <a:t>Pocket</a:t>
            </a:r>
            <a:r>
              <a:rPr lang="hr-HR" i="1" dirty="0"/>
              <a:t> </a:t>
            </a:r>
            <a:r>
              <a:rPr lang="hr-HR" i="1" dirty="0" err="1"/>
              <a:t>Guide</a:t>
            </a:r>
            <a:r>
              <a:rPr lang="hr-HR" dirty="0"/>
              <a:t> </a:t>
            </a:r>
            <a:r>
              <a:rPr lang="hr-HR" dirty="0" err="1"/>
              <a:t>by</a:t>
            </a:r>
            <a:r>
              <a:rPr lang="hr-HR" dirty="0"/>
              <a:t> Richard E. </a:t>
            </a:r>
            <a:r>
              <a:rPr lang="hr-HR" dirty="0" err="1"/>
              <a:t>Silverman</a:t>
            </a:r>
            <a:endParaRPr lang="hr-HR" dirty="0"/>
          </a:p>
          <a:p>
            <a:pPr>
              <a:buFont typeface="Arial" panose="020B0604020202020204" pitchFamily="34" charset="0"/>
              <a:buChar char="•"/>
            </a:pPr>
            <a:r>
              <a:rPr lang="hr-HR" i="1" dirty="0"/>
              <a:t>Pro </a:t>
            </a:r>
            <a:r>
              <a:rPr lang="hr-HR" i="1" dirty="0" err="1"/>
              <a:t>Git</a:t>
            </a:r>
            <a:r>
              <a:rPr lang="hr-HR" dirty="0"/>
              <a:t> </a:t>
            </a:r>
            <a:r>
              <a:rPr lang="hr-HR" dirty="0" err="1"/>
              <a:t>by</a:t>
            </a:r>
            <a:r>
              <a:rPr lang="hr-HR" dirty="0"/>
              <a:t> Scott </a:t>
            </a:r>
            <a:r>
              <a:rPr lang="hr-HR" dirty="0" err="1"/>
              <a:t>Chacon</a:t>
            </a:r>
            <a:r>
              <a:rPr lang="hr-HR" dirty="0"/>
              <a:t> </a:t>
            </a:r>
            <a:r>
              <a:rPr lang="hr-HR" dirty="0" err="1"/>
              <a:t>and</a:t>
            </a:r>
            <a:r>
              <a:rPr lang="hr-HR" dirty="0"/>
              <a:t> Ben </a:t>
            </a:r>
            <a:r>
              <a:rPr lang="hr-HR" dirty="0" err="1"/>
              <a:t>Straub</a:t>
            </a:r>
            <a:r>
              <a:rPr lang="hr-HR" dirty="0"/>
              <a:t> (</a:t>
            </a:r>
            <a:r>
              <a:rPr lang="hr-HR" dirty="0" err="1"/>
              <a:t>Chapter</a:t>
            </a:r>
            <a:r>
              <a:rPr lang="hr-HR" dirty="0"/>
              <a:t> 3, “</a:t>
            </a:r>
            <a:r>
              <a:rPr lang="hr-HR" dirty="0" err="1"/>
              <a:t>Git</a:t>
            </a:r>
            <a:r>
              <a:rPr lang="hr-HR" dirty="0"/>
              <a:t> </a:t>
            </a:r>
            <a:r>
              <a:rPr lang="hr-HR" dirty="0" err="1"/>
              <a:t>Branching</a:t>
            </a:r>
            <a:r>
              <a:rPr lang="hr-HR" dirty="0"/>
              <a: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1894565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CF5A4-83F8-D03B-6DD1-729238784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B8DE4-EFD7-4848-9BED-88EFB2CA3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34699-DED6-EAD7-B296-98F11D5C6808}"/>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EEECB48-937E-E571-CB0A-E006460803FA}"/>
              </a:ext>
            </a:extLst>
          </p:cNvPr>
          <p:cNvSpPr>
            <a:spLocks noGrp="1"/>
          </p:cNvSpPr>
          <p:nvPr>
            <p:ph type="sldNum" sz="quarter" idx="5"/>
          </p:nvPr>
        </p:nvSpPr>
        <p:spPr/>
        <p:txBody>
          <a:bodyPr/>
          <a:lstStyle/>
          <a:p>
            <a:fld id="{90A064B2-EFF6-4760-BE09-0DEDA56827BE}" type="slidenum">
              <a:rPr lang="hr-HR" smtClean="0"/>
              <a:t>54</a:t>
            </a:fld>
            <a:endParaRPr lang="hr-HR"/>
          </a:p>
        </p:txBody>
      </p:sp>
    </p:spTree>
    <p:extLst>
      <p:ext uri="{BB962C8B-B14F-4D97-AF65-F5344CB8AC3E}">
        <p14:creationId xmlns:p14="http://schemas.microsoft.com/office/powerpoint/2010/main" val="101584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65BC7-5015-75D2-ECAB-793A4B260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97A5C-B92A-AFD6-E1EE-60E4536B2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0ED28-289E-E014-714D-405C447C9FB6}"/>
              </a:ext>
            </a:extLst>
          </p:cNvPr>
          <p:cNvSpPr>
            <a:spLocks noGrp="1"/>
          </p:cNvSpPr>
          <p:nvPr>
            <p:ph type="body" idx="1"/>
          </p:nvPr>
        </p:nvSpPr>
        <p:spPr/>
        <p:txBody>
          <a:bodyPr/>
          <a:lstStyle/>
          <a:p>
            <a:pPr>
              <a:buNone/>
            </a:pPr>
            <a:r>
              <a:rPr lang="hr-HR" b="1" dirty="0" err="1"/>
              <a:t>Slide</a:t>
            </a:r>
            <a:r>
              <a:rPr lang="hr-HR" b="1" dirty="0"/>
              <a:t> 16: “CSS – </a:t>
            </a:r>
            <a:r>
              <a:rPr lang="hr-HR" b="1" dirty="0" err="1"/>
              <a:t>Box</a:t>
            </a:r>
            <a:r>
              <a:rPr lang="hr-HR" b="1" dirty="0"/>
              <a:t> Model”</a:t>
            </a:r>
          </a:p>
          <a:p>
            <a:pPr>
              <a:buNone/>
            </a:pPr>
            <a:r>
              <a:rPr lang="hr-HR" b="1" dirty="0" err="1"/>
              <a:t>Teacher</a:t>
            </a:r>
            <a:r>
              <a:rPr lang="hr-HR" b="1" dirty="0"/>
              <a:t> Notes:</a:t>
            </a:r>
            <a:endParaRPr lang="hr-HR" dirty="0"/>
          </a:p>
          <a:p>
            <a:pPr>
              <a:buFont typeface="Arial" panose="020B0604020202020204" pitchFamily="34" charset="0"/>
              <a:buChar char="•"/>
            </a:pPr>
            <a:r>
              <a:rPr lang="hr-HR" dirty="0"/>
              <a:t>Live‑</a:t>
            </a:r>
            <a:r>
              <a:rPr lang="hr-HR" dirty="0" err="1"/>
              <a:t>inspect</a:t>
            </a:r>
            <a:r>
              <a:rPr lang="hr-HR" dirty="0"/>
              <a:t> element </a:t>
            </a:r>
            <a:r>
              <a:rPr lang="hr-HR" dirty="0" err="1"/>
              <a:t>in</a:t>
            </a:r>
            <a:r>
              <a:rPr lang="hr-HR" dirty="0"/>
              <a:t> </a:t>
            </a:r>
            <a:r>
              <a:rPr lang="hr-HR" dirty="0" err="1"/>
              <a:t>DevTools</a:t>
            </a:r>
            <a:r>
              <a:rPr lang="hr-HR" dirty="0"/>
              <a:t> to show </a:t>
            </a:r>
            <a:r>
              <a:rPr lang="hr-HR" dirty="0" err="1"/>
              <a:t>content</a:t>
            </a:r>
            <a:r>
              <a:rPr lang="hr-HR" dirty="0"/>
              <a:t>, </a:t>
            </a:r>
            <a:r>
              <a:rPr lang="hr-HR" dirty="0" err="1"/>
              <a:t>padding</a:t>
            </a:r>
            <a:r>
              <a:rPr lang="hr-HR" dirty="0"/>
              <a:t>, </a:t>
            </a:r>
            <a:r>
              <a:rPr lang="hr-HR" dirty="0" err="1"/>
              <a:t>border</a:t>
            </a:r>
            <a:r>
              <a:rPr lang="hr-HR" dirty="0"/>
              <a:t>, </a:t>
            </a:r>
            <a:r>
              <a:rPr lang="hr-HR" dirty="0" err="1"/>
              <a:t>and</a:t>
            </a:r>
            <a:r>
              <a:rPr lang="hr-HR" dirty="0"/>
              <a:t> </a:t>
            </a:r>
            <a:r>
              <a:rPr lang="hr-HR" dirty="0" err="1"/>
              <a:t>margin</a:t>
            </a:r>
            <a:r>
              <a:rPr lang="hr-HR" dirty="0"/>
              <a:t>.</a:t>
            </a:r>
          </a:p>
          <a:p>
            <a:pPr>
              <a:buFont typeface="Arial" panose="020B0604020202020204" pitchFamily="34" charset="0"/>
              <a:buChar char="•"/>
            </a:pPr>
            <a:r>
              <a:rPr lang="hr-HR" dirty="0"/>
              <a:t>Explain how box-sizing: border-box; alters box calculations.</a:t>
            </a:r>
          </a:p>
        </p:txBody>
      </p:sp>
      <p:sp>
        <p:nvSpPr>
          <p:cNvPr id="4" name="Slide Number Placeholder 3">
            <a:extLst>
              <a:ext uri="{FF2B5EF4-FFF2-40B4-BE49-F238E27FC236}">
                <a16:creationId xmlns:a16="http://schemas.microsoft.com/office/drawing/2014/main" id="{F4C02370-57F4-1A76-E6A0-3A7658F4055E}"/>
              </a:ext>
            </a:extLst>
          </p:cNvPr>
          <p:cNvSpPr>
            <a:spLocks noGrp="1"/>
          </p:cNvSpPr>
          <p:nvPr>
            <p:ph type="sldNum" sz="quarter" idx="5"/>
          </p:nvPr>
        </p:nvSpPr>
        <p:spPr/>
        <p:txBody>
          <a:bodyPr/>
          <a:lstStyle/>
          <a:p>
            <a:fld id="{90A064B2-EFF6-4760-BE09-0DEDA56827BE}" type="slidenum">
              <a:rPr lang="hr-HR" smtClean="0"/>
              <a:t>55</a:t>
            </a:fld>
            <a:endParaRPr lang="hr-HR"/>
          </a:p>
        </p:txBody>
      </p:sp>
    </p:spTree>
    <p:extLst>
      <p:ext uri="{BB962C8B-B14F-4D97-AF65-F5344CB8AC3E}">
        <p14:creationId xmlns:p14="http://schemas.microsoft.com/office/powerpoint/2010/main" val="1479776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03580-0076-D11A-0DF7-B9A422160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F681E-7E3C-B358-5ECC-B6CAB1CC0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28012-3DF9-A483-B940-835D4BDEC3C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that &lt;div&gt; is a generic container; discuss semantic alternatives (&lt;section&gt;, &lt;article&gt;).</a:t>
            </a:r>
          </a:p>
          <a:p>
            <a:pPr>
              <a:buFont typeface="Arial" panose="020B0604020202020204" pitchFamily="34" charset="0"/>
              <a:buChar char="•"/>
            </a:pPr>
            <a:r>
              <a:rPr lang="en-US" dirty="0"/>
              <a:t>Show grouping of elements into flex or grid containers.</a:t>
            </a:r>
          </a:p>
          <a:p>
            <a:pPr>
              <a:buNone/>
            </a:pPr>
            <a:endParaRPr lang="hr-HR" dirty="0"/>
          </a:p>
        </p:txBody>
      </p:sp>
      <p:sp>
        <p:nvSpPr>
          <p:cNvPr id="4" name="Slide Number Placeholder 3">
            <a:extLst>
              <a:ext uri="{FF2B5EF4-FFF2-40B4-BE49-F238E27FC236}">
                <a16:creationId xmlns:a16="http://schemas.microsoft.com/office/drawing/2014/main" id="{27222646-8E2A-A210-5F92-4CF595BDF0DE}"/>
              </a:ext>
            </a:extLst>
          </p:cNvPr>
          <p:cNvSpPr>
            <a:spLocks noGrp="1"/>
          </p:cNvSpPr>
          <p:nvPr>
            <p:ph type="sldNum" sz="quarter" idx="5"/>
          </p:nvPr>
        </p:nvSpPr>
        <p:spPr/>
        <p:txBody>
          <a:bodyPr/>
          <a:lstStyle/>
          <a:p>
            <a:fld id="{90A064B2-EFF6-4760-BE09-0DEDA56827BE}" type="slidenum">
              <a:rPr lang="hr-HR" smtClean="0"/>
              <a:t>56</a:t>
            </a:fld>
            <a:endParaRPr lang="hr-HR"/>
          </a:p>
        </p:txBody>
      </p:sp>
    </p:spTree>
    <p:extLst>
      <p:ext uri="{BB962C8B-B14F-4D97-AF65-F5344CB8AC3E}">
        <p14:creationId xmlns:p14="http://schemas.microsoft.com/office/powerpoint/2010/main" val="813133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32B7D-2A2E-758D-A0C8-A07CBC87C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ED86DD-ED66-A993-CB40-BD2B48B34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0C51F-3FAC-3B55-95B5-8238157833D3}"/>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18 (</a:t>
            </a:r>
            <a:r>
              <a:rPr lang="hr-HR" b="1" dirty="0" err="1"/>
              <a:t>Cascade</a:t>
            </a:r>
            <a:r>
              <a:rPr lang="hr-HR" b="1" dirty="0"/>
              <a:t>):</a:t>
            </a:r>
            <a:r>
              <a:rPr lang="hr-HR" dirty="0"/>
              <a:t> </a:t>
            </a:r>
            <a:r>
              <a:rPr lang="hr-HR" dirty="0" err="1"/>
              <a:t>Demonstrate</a:t>
            </a:r>
            <a:r>
              <a:rPr lang="hr-HR" dirty="0"/>
              <a:t> </a:t>
            </a:r>
            <a:r>
              <a:rPr lang="hr-HR" dirty="0" err="1"/>
              <a:t>rule</a:t>
            </a:r>
            <a:r>
              <a:rPr lang="hr-HR" dirty="0"/>
              <a:t> </a:t>
            </a:r>
            <a:r>
              <a:rPr lang="hr-HR" dirty="0" err="1"/>
              <a:t>order</a:t>
            </a:r>
            <a:r>
              <a:rPr lang="hr-HR" dirty="0"/>
              <a:t> </a:t>
            </a:r>
            <a:r>
              <a:rPr lang="hr-HR" dirty="0" err="1"/>
              <a:t>in</a:t>
            </a:r>
            <a:r>
              <a:rPr lang="hr-HR" dirty="0"/>
              <a:t> CSS file </a:t>
            </a:r>
            <a:r>
              <a:rPr lang="hr-HR" dirty="0" err="1"/>
              <a:t>affecting</a:t>
            </a:r>
            <a:r>
              <a:rPr lang="hr-HR" dirty="0"/>
              <a:t> output.</a:t>
            </a:r>
          </a:p>
          <a:p>
            <a:pPr>
              <a:buFont typeface="Arial" panose="020B0604020202020204" pitchFamily="34" charset="0"/>
              <a:buChar char="•"/>
            </a:pPr>
            <a:r>
              <a:rPr lang="hr-HR" b="1" dirty="0" err="1"/>
              <a:t>Slide</a:t>
            </a:r>
            <a:r>
              <a:rPr lang="hr-HR" b="1" dirty="0"/>
              <a:t> 19 (</a:t>
            </a:r>
            <a:r>
              <a:rPr lang="hr-HR" b="1" dirty="0" err="1"/>
              <a:t>Selector</a:t>
            </a:r>
            <a:r>
              <a:rPr lang="hr-HR" b="1" dirty="0"/>
              <a:t> </a:t>
            </a:r>
            <a:r>
              <a:rPr lang="hr-HR" b="1" dirty="0" err="1"/>
              <a:t>Priority</a:t>
            </a:r>
            <a:r>
              <a:rPr lang="hr-HR" b="1" dirty="0"/>
              <a:t>):</a:t>
            </a:r>
            <a:r>
              <a:rPr lang="hr-HR" dirty="0"/>
              <a:t> </a:t>
            </a:r>
            <a:r>
              <a:rPr lang="hr-HR" dirty="0" err="1"/>
              <a:t>Walk</a:t>
            </a:r>
            <a:r>
              <a:rPr lang="hr-HR" dirty="0"/>
              <a:t> </a:t>
            </a:r>
            <a:r>
              <a:rPr lang="hr-HR" dirty="0" err="1"/>
              <a:t>through</a:t>
            </a:r>
            <a:r>
              <a:rPr lang="hr-HR" dirty="0"/>
              <a:t> element → </a:t>
            </a:r>
            <a:r>
              <a:rPr lang="hr-HR" dirty="0" err="1"/>
              <a:t>class</a:t>
            </a:r>
            <a:r>
              <a:rPr lang="hr-HR" dirty="0"/>
              <a:t> → </a:t>
            </a:r>
            <a:r>
              <a:rPr lang="hr-HR" dirty="0" err="1"/>
              <a:t>attribute</a:t>
            </a:r>
            <a:r>
              <a:rPr lang="hr-HR" dirty="0"/>
              <a:t> → ID </a:t>
            </a:r>
            <a:r>
              <a:rPr lang="hr-HR" dirty="0" err="1"/>
              <a:t>ranking</a:t>
            </a:r>
            <a:r>
              <a:rPr lang="hr-HR" dirty="0"/>
              <a:t>.</a:t>
            </a:r>
          </a:p>
          <a:p>
            <a:pPr>
              <a:buFont typeface="Arial" panose="020B0604020202020204" pitchFamily="34" charset="0"/>
              <a:buChar char="•"/>
            </a:pPr>
            <a:r>
              <a:rPr lang="hr-HR" b="1" dirty="0" err="1"/>
              <a:t>Slide</a:t>
            </a:r>
            <a:r>
              <a:rPr lang="hr-HR" b="1" dirty="0"/>
              <a:t> 20 (</a:t>
            </a:r>
            <a:r>
              <a:rPr lang="hr-HR" b="1" dirty="0" err="1"/>
              <a:t>Inline</a:t>
            </a:r>
            <a:r>
              <a:rPr lang="hr-HR" b="1" dirty="0"/>
              <a:t> </a:t>
            </a:r>
            <a:r>
              <a:rPr lang="hr-HR" b="1" dirty="0" err="1"/>
              <a:t>Style</a:t>
            </a:r>
            <a:r>
              <a:rPr lang="hr-HR" b="1" dirty="0"/>
              <a:t> </a:t>
            </a:r>
            <a:r>
              <a:rPr lang="hr-HR" b="1" dirty="0" err="1"/>
              <a:t>Priority</a:t>
            </a:r>
            <a:r>
              <a:rPr lang="hr-HR" b="1" dirty="0"/>
              <a:t>):</a:t>
            </a:r>
            <a:r>
              <a:rPr lang="hr-HR" dirty="0"/>
              <a:t> Show </a:t>
            </a:r>
            <a:r>
              <a:rPr lang="hr-HR" dirty="0" err="1"/>
              <a:t>inline</a:t>
            </a:r>
            <a:r>
              <a:rPr lang="hr-HR" dirty="0"/>
              <a:t> </a:t>
            </a:r>
            <a:r>
              <a:rPr lang="hr-HR" dirty="0" err="1"/>
              <a:t>styles</a:t>
            </a:r>
            <a:r>
              <a:rPr lang="hr-HR" dirty="0"/>
              <a:t> </a:t>
            </a:r>
            <a:r>
              <a:rPr lang="hr-HR" dirty="0" err="1"/>
              <a:t>beating</a:t>
            </a:r>
            <a:r>
              <a:rPr lang="hr-HR" dirty="0"/>
              <a:t> </a:t>
            </a:r>
            <a:r>
              <a:rPr lang="hr-HR" dirty="0" err="1"/>
              <a:t>all</a:t>
            </a:r>
            <a:r>
              <a:rPr lang="hr-HR" dirty="0"/>
              <a:t> </a:t>
            </a:r>
            <a:r>
              <a:rPr lang="hr-HR" dirty="0" err="1"/>
              <a:t>external</a:t>
            </a:r>
            <a:r>
              <a:rPr lang="hr-HR" dirty="0"/>
              <a:t>/</a:t>
            </a:r>
            <a:r>
              <a:rPr lang="hr-HR" dirty="0" err="1"/>
              <a:t>internal</a:t>
            </a:r>
            <a:r>
              <a:rPr lang="hr-HR" dirty="0"/>
              <a:t> </a:t>
            </a:r>
            <a:r>
              <a:rPr lang="hr-HR" dirty="0" err="1"/>
              <a:t>rules</a:t>
            </a:r>
            <a:r>
              <a:rPr lang="hr-HR" dirty="0"/>
              <a:t>.</a:t>
            </a:r>
          </a:p>
          <a:p>
            <a:pPr>
              <a:buFont typeface="Arial" panose="020B0604020202020204" pitchFamily="34" charset="0"/>
              <a:buChar char="•"/>
            </a:pPr>
            <a:r>
              <a:rPr lang="hr-HR" b="1" dirty="0" err="1"/>
              <a:t>Slide</a:t>
            </a:r>
            <a:r>
              <a:rPr lang="hr-HR" b="1" dirty="0"/>
              <a:t> 21 (!</a:t>
            </a:r>
            <a:r>
              <a:rPr lang="hr-HR" b="1" dirty="0" err="1"/>
              <a:t>important</a:t>
            </a:r>
            <a:r>
              <a:rPr lang="hr-HR" b="1" dirty="0"/>
              <a:t>):</a:t>
            </a:r>
            <a:r>
              <a:rPr lang="hr-HR" dirty="0"/>
              <a:t> </a:t>
            </a:r>
            <a:r>
              <a:rPr lang="hr-HR" dirty="0" err="1"/>
              <a:t>Warn</a:t>
            </a:r>
            <a:r>
              <a:rPr lang="hr-HR" dirty="0"/>
              <a:t> </a:t>
            </a:r>
            <a:r>
              <a:rPr lang="hr-HR" dirty="0" err="1"/>
              <a:t>about</a:t>
            </a:r>
            <a:r>
              <a:rPr lang="hr-HR" dirty="0"/>
              <a:t> </a:t>
            </a:r>
            <a:r>
              <a:rPr lang="hr-HR" dirty="0" err="1"/>
              <a:t>maintenance</a:t>
            </a:r>
            <a:r>
              <a:rPr lang="hr-HR" dirty="0"/>
              <a:t> </a:t>
            </a:r>
            <a:r>
              <a:rPr lang="hr-HR" dirty="0" err="1"/>
              <a:t>headaches</a:t>
            </a:r>
            <a:r>
              <a:rPr lang="hr-HR" dirty="0"/>
              <a:t>—</a:t>
            </a:r>
            <a:r>
              <a:rPr lang="hr-HR" dirty="0" err="1"/>
              <a:t>reserve</a:t>
            </a:r>
            <a:r>
              <a:rPr lang="hr-HR" dirty="0"/>
              <a:t> for </a:t>
            </a:r>
            <a:r>
              <a:rPr lang="hr-HR" dirty="0" err="1"/>
              <a:t>special</a:t>
            </a:r>
            <a:r>
              <a:rPr lang="hr-HR" dirty="0"/>
              <a:t> </a:t>
            </a:r>
            <a:r>
              <a:rPr lang="hr-HR" dirty="0" err="1"/>
              <a:t>cases</a:t>
            </a:r>
            <a:r>
              <a:rPr lang="hr-HR" dirty="0"/>
              <a:t> </a:t>
            </a:r>
            <a:r>
              <a:rPr lang="hr-HR" dirty="0" err="1"/>
              <a:t>only</a:t>
            </a:r>
            <a:r>
              <a:rPr lang="hr-HR" dirty="0"/>
              <a:t>.</a:t>
            </a:r>
          </a:p>
          <a:p>
            <a:endParaRPr lang="hr-HR" dirty="0"/>
          </a:p>
        </p:txBody>
      </p:sp>
      <p:sp>
        <p:nvSpPr>
          <p:cNvPr id="4" name="Slide Number Placeholder 3">
            <a:extLst>
              <a:ext uri="{FF2B5EF4-FFF2-40B4-BE49-F238E27FC236}">
                <a16:creationId xmlns:a16="http://schemas.microsoft.com/office/drawing/2014/main" id="{3FF4B372-2752-9E43-9F63-C1C5D81B2772}"/>
              </a:ext>
            </a:extLst>
          </p:cNvPr>
          <p:cNvSpPr>
            <a:spLocks noGrp="1"/>
          </p:cNvSpPr>
          <p:nvPr>
            <p:ph type="sldNum" sz="quarter" idx="5"/>
          </p:nvPr>
        </p:nvSpPr>
        <p:spPr/>
        <p:txBody>
          <a:bodyPr/>
          <a:lstStyle/>
          <a:p>
            <a:fld id="{90A064B2-EFF6-4760-BE09-0DEDA56827BE}" type="slidenum">
              <a:rPr lang="hr-HR" smtClean="0"/>
              <a:t>57</a:t>
            </a:fld>
            <a:endParaRPr lang="hr-HR"/>
          </a:p>
        </p:txBody>
      </p:sp>
    </p:spTree>
    <p:extLst>
      <p:ext uri="{BB962C8B-B14F-4D97-AF65-F5344CB8AC3E}">
        <p14:creationId xmlns:p14="http://schemas.microsoft.com/office/powerpoint/2010/main" val="4211686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A5FB0-03D1-7673-1436-618A65BF9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E79F8-CD3E-7463-10F0-49BFF0F5A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32C36-6B7A-47FF-6BCC-BE60AAD23CCD}"/>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105DCB2-8D14-6A20-665D-3E19562F5D41}"/>
              </a:ext>
            </a:extLst>
          </p:cNvPr>
          <p:cNvSpPr>
            <a:spLocks noGrp="1"/>
          </p:cNvSpPr>
          <p:nvPr>
            <p:ph type="sldNum" sz="quarter" idx="5"/>
          </p:nvPr>
        </p:nvSpPr>
        <p:spPr/>
        <p:txBody>
          <a:bodyPr/>
          <a:lstStyle/>
          <a:p>
            <a:fld id="{90A064B2-EFF6-4760-BE09-0DEDA56827BE}" type="slidenum">
              <a:rPr lang="hr-HR" smtClean="0"/>
              <a:t>58</a:t>
            </a:fld>
            <a:endParaRPr lang="hr-HR"/>
          </a:p>
        </p:txBody>
      </p:sp>
    </p:spTree>
    <p:extLst>
      <p:ext uri="{BB962C8B-B14F-4D97-AF65-F5344CB8AC3E}">
        <p14:creationId xmlns:p14="http://schemas.microsoft.com/office/powerpoint/2010/main" val="3007056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198E8-DD69-CE51-408B-4520490F88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8548-0244-3CED-AEC1-105E73EA1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87A55-2B6B-DE12-274B-5D40A7ED304C}"/>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D6A6884-5223-8ACE-FA06-60663C86043F}"/>
              </a:ext>
            </a:extLst>
          </p:cNvPr>
          <p:cNvSpPr>
            <a:spLocks noGrp="1"/>
          </p:cNvSpPr>
          <p:nvPr>
            <p:ph type="sldNum" sz="quarter" idx="5"/>
          </p:nvPr>
        </p:nvSpPr>
        <p:spPr/>
        <p:txBody>
          <a:bodyPr/>
          <a:lstStyle/>
          <a:p>
            <a:fld id="{90A064B2-EFF6-4760-BE09-0DEDA56827BE}" type="slidenum">
              <a:rPr lang="hr-HR" smtClean="0"/>
              <a:t>59</a:t>
            </a:fld>
            <a:endParaRPr lang="hr-HR"/>
          </a:p>
        </p:txBody>
      </p:sp>
    </p:spTree>
    <p:extLst>
      <p:ext uri="{BB962C8B-B14F-4D97-AF65-F5344CB8AC3E}">
        <p14:creationId xmlns:p14="http://schemas.microsoft.com/office/powerpoint/2010/main" val="2141413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B375-A063-7866-C079-884EA5D44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7DE70-7D4A-A307-4692-C35C8DB4E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AD0B6-3ACE-DD12-D326-03F35B1C0010}"/>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F3FF05D8-CCEA-84E0-0B0E-F292ADB4B89C}"/>
              </a:ext>
            </a:extLst>
          </p:cNvPr>
          <p:cNvSpPr>
            <a:spLocks noGrp="1"/>
          </p:cNvSpPr>
          <p:nvPr>
            <p:ph type="sldNum" sz="quarter" idx="5"/>
          </p:nvPr>
        </p:nvSpPr>
        <p:spPr/>
        <p:txBody>
          <a:bodyPr/>
          <a:lstStyle/>
          <a:p>
            <a:fld id="{90A064B2-EFF6-4760-BE09-0DEDA56827BE}" type="slidenum">
              <a:rPr lang="hr-HR" smtClean="0"/>
              <a:t>60</a:t>
            </a:fld>
            <a:endParaRPr lang="hr-HR"/>
          </a:p>
        </p:txBody>
      </p:sp>
    </p:spTree>
    <p:extLst>
      <p:ext uri="{BB962C8B-B14F-4D97-AF65-F5344CB8AC3E}">
        <p14:creationId xmlns:p14="http://schemas.microsoft.com/office/powerpoint/2010/main" val="2977127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97EE-33D5-36AE-CB18-F8274F20F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3A36F-3EB0-B104-3D00-8A4C8F71D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FE554-B44B-EC02-1438-69886584027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the reference image and challenge students to replicate layout, colors, and typography.</a:t>
            </a:r>
          </a:p>
          <a:p>
            <a:pPr>
              <a:buFont typeface="Arial" panose="020B0604020202020204" pitchFamily="34" charset="0"/>
              <a:buChar char="•"/>
            </a:pPr>
            <a:r>
              <a:rPr lang="en-US" dirty="0"/>
              <a:t>Encourage use of Flexbox or Grid if they wish, even though it’s not yet 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30 min/individual</a:t>
            </a:r>
            <a:endParaRPr lang="hr-HR" dirty="0"/>
          </a:p>
          <a:p>
            <a:pPr>
              <a:buFont typeface="Arial" panose="020B0604020202020204" pitchFamily="34" charset="0"/>
              <a:buChar char="•"/>
            </a:pPr>
            <a:endParaRPr lang="en-US" dirty="0"/>
          </a:p>
          <a:p>
            <a:pPr>
              <a:buNone/>
            </a:pPr>
            <a:endParaRPr lang="en-US" dirty="0"/>
          </a:p>
          <a:p>
            <a:r>
              <a:rPr lang="en-US" dirty="0"/>
              <a:t>CODE - https://github.com/dinoDuvnjak/CTK/tree/main/Bootcamp/css-uvod/2.3-css-cascade</a:t>
            </a:r>
            <a:endParaRPr lang="hr-HR" dirty="0"/>
          </a:p>
        </p:txBody>
      </p:sp>
      <p:sp>
        <p:nvSpPr>
          <p:cNvPr id="4" name="Slide Number Placeholder 3">
            <a:extLst>
              <a:ext uri="{FF2B5EF4-FFF2-40B4-BE49-F238E27FC236}">
                <a16:creationId xmlns:a16="http://schemas.microsoft.com/office/drawing/2014/main" id="{CC0C9797-E508-C18C-4DBF-E178CC910931}"/>
              </a:ext>
            </a:extLst>
          </p:cNvPr>
          <p:cNvSpPr>
            <a:spLocks noGrp="1"/>
          </p:cNvSpPr>
          <p:nvPr>
            <p:ph type="sldNum" sz="quarter" idx="5"/>
          </p:nvPr>
        </p:nvSpPr>
        <p:spPr/>
        <p:txBody>
          <a:bodyPr/>
          <a:lstStyle/>
          <a:p>
            <a:fld id="{90A064B2-EFF6-4760-BE09-0DEDA56827BE}" type="slidenum">
              <a:rPr lang="hr-HR" smtClean="0"/>
              <a:t>61</a:t>
            </a:fld>
            <a:endParaRPr lang="hr-HR"/>
          </a:p>
        </p:txBody>
      </p:sp>
    </p:spTree>
    <p:extLst>
      <p:ext uri="{BB962C8B-B14F-4D97-AF65-F5344CB8AC3E}">
        <p14:creationId xmlns:p14="http://schemas.microsoft.com/office/powerpoint/2010/main" val="1615371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A8E17-E600-76D8-75E6-F78DC8C5E4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23F5A3-0991-4ADD-3995-39F803238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119EC-F13A-0AED-C249-A54411F7D80D}"/>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23 (</a:t>
            </a:r>
            <a:r>
              <a:rPr lang="hr-HR" b="1" dirty="0" err="1"/>
              <a:t>Static</a:t>
            </a:r>
            <a:r>
              <a:rPr lang="hr-HR" b="1" dirty="0"/>
              <a:t> &amp; </a:t>
            </a:r>
            <a:r>
              <a:rPr lang="hr-HR" b="1" dirty="0" err="1"/>
              <a:t>Relative</a:t>
            </a:r>
            <a:r>
              <a:rPr lang="hr-HR" b="1" dirty="0"/>
              <a:t>):</a:t>
            </a:r>
            <a:r>
              <a:rPr lang="hr-HR" dirty="0"/>
              <a:t> </a:t>
            </a:r>
            <a:r>
              <a:rPr lang="hr-HR" dirty="0" err="1"/>
              <a:t>Demonstrate</a:t>
            </a:r>
            <a:r>
              <a:rPr lang="hr-HR" dirty="0"/>
              <a:t> </a:t>
            </a:r>
            <a:r>
              <a:rPr lang="hr-HR" dirty="0" err="1"/>
              <a:t>position:relative</a:t>
            </a:r>
            <a:r>
              <a:rPr lang="hr-HR" dirty="0"/>
              <a:t>; top/</a:t>
            </a:r>
            <a:r>
              <a:rPr lang="hr-HR" dirty="0" err="1"/>
              <a:t>left</a:t>
            </a:r>
            <a:r>
              <a:rPr lang="hr-HR" dirty="0"/>
              <a:t> </a:t>
            </a:r>
            <a:r>
              <a:rPr lang="hr-HR" dirty="0" err="1"/>
              <a:t>offsets</a:t>
            </a:r>
            <a:r>
              <a:rPr lang="hr-HR" dirty="0"/>
              <a:t>.</a:t>
            </a:r>
          </a:p>
          <a:p>
            <a:pPr>
              <a:buFont typeface="Arial" panose="020B0604020202020204" pitchFamily="34" charset="0"/>
              <a:buChar char="•"/>
            </a:pPr>
            <a:r>
              <a:rPr lang="hr-HR" b="1" dirty="0" err="1"/>
              <a:t>Slide</a:t>
            </a:r>
            <a:r>
              <a:rPr lang="hr-HR" b="1" dirty="0"/>
              <a:t> 24 (</a:t>
            </a:r>
            <a:r>
              <a:rPr lang="hr-HR" b="1" dirty="0" err="1"/>
              <a:t>Absolute</a:t>
            </a:r>
            <a:r>
              <a:rPr lang="hr-HR" b="1" dirty="0"/>
              <a:t> &amp; </a:t>
            </a:r>
            <a:r>
              <a:rPr lang="hr-HR" b="1" dirty="0" err="1"/>
              <a:t>Fixed</a:t>
            </a:r>
            <a:r>
              <a:rPr lang="hr-HR" b="1" dirty="0"/>
              <a:t>):</a:t>
            </a:r>
            <a:r>
              <a:rPr lang="hr-HR" dirty="0"/>
              <a:t> Show </a:t>
            </a:r>
            <a:r>
              <a:rPr lang="hr-HR" dirty="0" err="1"/>
              <a:t>absolute</a:t>
            </a:r>
            <a:r>
              <a:rPr lang="hr-HR" dirty="0"/>
              <a:t> </a:t>
            </a:r>
            <a:r>
              <a:rPr lang="hr-HR" dirty="0" err="1"/>
              <a:t>positioning</a:t>
            </a:r>
            <a:r>
              <a:rPr lang="hr-HR" dirty="0"/>
              <a:t> </a:t>
            </a:r>
            <a:r>
              <a:rPr lang="hr-HR" dirty="0" err="1"/>
              <a:t>within</a:t>
            </a:r>
            <a:r>
              <a:rPr lang="hr-HR" dirty="0"/>
              <a:t> a </a:t>
            </a:r>
            <a:r>
              <a:rPr lang="hr-HR" dirty="0" err="1"/>
              <a:t>relative</a:t>
            </a:r>
            <a:r>
              <a:rPr lang="hr-HR" dirty="0"/>
              <a:t> </a:t>
            </a:r>
            <a:r>
              <a:rPr lang="hr-HR" dirty="0" err="1"/>
              <a:t>parent</a:t>
            </a:r>
            <a:r>
              <a:rPr lang="hr-HR" dirty="0"/>
              <a:t> </a:t>
            </a:r>
            <a:r>
              <a:rPr lang="hr-HR" dirty="0" err="1"/>
              <a:t>and</a:t>
            </a:r>
            <a:r>
              <a:rPr lang="hr-HR" dirty="0"/>
              <a:t> </a:t>
            </a:r>
            <a:r>
              <a:rPr lang="hr-HR" dirty="0" err="1"/>
              <a:t>fixed</a:t>
            </a:r>
            <a:r>
              <a:rPr lang="hr-HR" dirty="0"/>
              <a:t> </a:t>
            </a:r>
            <a:r>
              <a:rPr lang="hr-HR" dirty="0" err="1"/>
              <a:t>headers</a:t>
            </a:r>
            <a:r>
              <a:rPr lang="hr-HR" dirty="0"/>
              <a:t>.</a:t>
            </a:r>
          </a:p>
          <a:p>
            <a:pPr>
              <a:buFont typeface="Arial" panose="020B0604020202020204" pitchFamily="34" charset="0"/>
              <a:buChar char="•"/>
            </a:pPr>
            <a:r>
              <a:rPr lang="hr-HR" b="1" dirty="0" err="1"/>
              <a:t>Slide</a:t>
            </a:r>
            <a:r>
              <a:rPr lang="hr-HR" b="1" dirty="0"/>
              <a:t> 25 (Z‑Index):</a:t>
            </a:r>
            <a:r>
              <a:rPr lang="hr-HR" dirty="0"/>
              <a:t> </a:t>
            </a:r>
            <a:r>
              <a:rPr lang="hr-HR" dirty="0" err="1"/>
              <a:t>Illustrate</a:t>
            </a:r>
            <a:r>
              <a:rPr lang="hr-HR" dirty="0"/>
              <a:t> </a:t>
            </a:r>
            <a:r>
              <a:rPr lang="hr-HR" dirty="0" err="1"/>
              <a:t>stacking</a:t>
            </a:r>
            <a:r>
              <a:rPr lang="hr-HR" dirty="0"/>
              <a:t> </a:t>
            </a:r>
            <a:r>
              <a:rPr lang="hr-HR" dirty="0" err="1"/>
              <a:t>context</a:t>
            </a:r>
            <a:r>
              <a:rPr lang="hr-HR" dirty="0"/>
              <a:t> </a:t>
            </a:r>
            <a:r>
              <a:rPr lang="hr-HR" dirty="0" err="1"/>
              <a:t>and</a:t>
            </a:r>
            <a:r>
              <a:rPr lang="hr-HR" dirty="0"/>
              <a:t> how </a:t>
            </a:r>
            <a:r>
              <a:rPr lang="hr-HR" dirty="0" err="1"/>
              <a:t>higher</a:t>
            </a:r>
            <a:r>
              <a:rPr lang="hr-HR" dirty="0"/>
              <a:t> z-index </a:t>
            </a:r>
            <a:r>
              <a:rPr lang="hr-HR" dirty="0" err="1"/>
              <a:t>brings</a:t>
            </a:r>
            <a:r>
              <a:rPr lang="hr-HR" dirty="0"/>
              <a:t> </a:t>
            </a:r>
            <a:r>
              <a:rPr lang="hr-HR" dirty="0" err="1"/>
              <a:t>elements</a:t>
            </a:r>
            <a:r>
              <a:rPr lang="hr-HR" dirty="0"/>
              <a:t> </a:t>
            </a:r>
            <a:r>
              <a:rPr lang="hr-HR" dirty="0" err="1"/>
              <a:t>forward</a:t>
            </a:r>
            <a:r>
              <a:rPr lang="hr-HR" dirty="0"/>
              <a:t>.</a:t>
            </a:r>
          </a:p>
          <a:p>
            <a:endParaRPr lang="hr-HR" dirty="0"/>
          </a:p>
        </p:txBody>
      </p:sp>
      <p:sp>
        <p:nvSpPr>
          <p:cNvPr id="4" name="Slide Number Placeholder 3">
            <a:extLst>
              <a:ext uri="{FF2B5EF4-FFF2-40B4-BE49-F238E27FC236}">
                <a16:creationId xmlns:a16="http://schemas.microsoft.com/office/drawing/2014/main" id="{A41F9CE4-7B50-3999-F70D-AA05AA787E1D}"/>
              </a:ext>
            </a:extLst>
          </p:cNvPr>
          <p:cNvSpPr>
            <a:spLocks noGrp="1"/>
          </p:cNvSpPr>
          <p:nvPr>
            <p:ph type="sldNum" sz="quarter" idx="5"/>
          </p:nvPr>
        </p:nvSpPr>
        <p:spPr/>
        <p:txBody>
          <a:bodyPr/>
          <a:lstStyle/>
          <a:p>
            <a:fld id="{90A064B2-EFF6-4760-BE09-0DEDA56827BE}" type="slidenum">
              <a:rPr lang="hr-HR" smtClean="0"/>
              <a:t>62</a:t>
            </a:fld>
            <a:endParaRPr lang="hr-HR"/>
          </a:p>
        </p:txBody>
      </p:sp>
    </p:spTree>
    <p:extLst>
      <p:ext uri="{BB962C8B-B14F-4D97-AF65-F5344CB8AC3E}">
        <p14:creationId xmlns:p14="http://schemas.microsoft.com/office/powerpoint/2010/main" val="2384758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24FF-E4FC-F54C-6EF7-E4047A1E8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1C344-103D-4F56-E9EA-C6A0B89DBE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E8E65-8E39-8E0A-12FD-A768B93FC13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4B982E57-E5BE-023F-DD2F-230A3C88FDC5}"/>
              </a:ext>
            </a:extLst>
          </p:cNvPr>
          <p:cNvSpPr>
            <a:spLocks noGrp="1"/>
          </p:cNvSpPr>
          <p:nvPr>
            <p:ph type="sldNum" sz="quarter" idx="5"/>
          </p:nvPr>
        </p:nvSpPr>
        <p:spPr/>
        <p:txBody>
          <a:bodyPr/>
          <a:lstStyle/>
          <a:p>
            <a:fld id="{90A064B2-EFF6-4760-BE09-0DEDA56827BE}" type="slidenum">
              <a:rPr lang="hr-HR" smtClean="0"/>
              <a:t>63</a:t>
            </a:fld>
            <a:endParaRPr lang="hr-HR"/>
          </a:p>
        </p:txBody>
      </p:sp>
    </p:spTree>
    <p:extLst>
      <p:ext uri="{BB962C8B-B14F-4D97-AF65-F5344CB8AC3E}">
        <p14:creationId xmlns:p14="http://schemas.microsoft.com/office/powerpoint/2010/main" val="827308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Live‑demo creating a local repository (git </a:t>
            </a:r>
            <a:r>
              <a:rPr lang="en-US" dirty="0" err="1"/>
              <a:t>init</a:t>
            </a:r>
            <a:r>
              <a:rPr lang="en-US" dirty="0"/>
              <a:t>), making several commits, and using git log/git checkout to revert to a previous state.</a:t>
            </a:r>
          </a:p>
          <a:p>
            <a:pPr>
              <a:buFont typeface="Arial" panose="020B0604020202020204" pitchFamily="34" charset="0"/>
              <a:buChar char="•"/>
            </a:pPr>
            <a:r>
              <a:rPr lang="en-US" dirty="0"/>
              <a:t>Walk through connecting to GitHub: git remote add origin &lt;URL&gt; and git push -u origin main.</a:t>
            </a:r>
          </a:p>
          <a:p>
            <a:pPr>
              <a:buFont typeface="Arial" panose="020B0604020202020204" pitchFamily="34" charset="0"/>
              <a:buChar char="•"/>
            </a:pPr>
            <a:r>
              <a:rPr lang="en-US" dirty="0"/>
              <a:t>Show how to clone an existing repository (git clone) and contribute via feature branches and pull requests.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Exercise estimation time: 20 min / individual</a:t>
            </a:r>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t>GitHub Docs – </a:t>
            </a:r>
            <a:r>
              <a:rPr lang="en-US" dirty="0">
                <a:hlinkClick r:id="rId3"/>
              </a:rPr>
              <a:t>Hello World Tutorial</a:t>
            </a:r>
            <a:endParaRPr lang="en-US" dirty="0"/>
          </a:p>
          <a:p>
            <a:pPr>
              <a:buFont typeface="Arial" panose="020B0604020202020204" pitchFamily="34" charset="0"/>
              <a:buChar char="•"/>
            </a:pPr>
            <a:r>
              <a:rPr lang="en-US" dirty="0"/>
              <a:t>Git SCM – </a:t>
            </a:r>
            <a:r>
              <a:rPr lang="en-US" dirty="0">
                <a:hlinkClick r:id="rId4"/>
              </a:rPr>
              <a:t>Cloning a Repository</a:t>
            </a:r>
            <a:endParaRPr lang="en-US" dirty="0"/>
          </a:p>
          <a:p>
            <a:pPr>
              <a:buNone/>
            </a:pPr>
            <a:r>
              <a:rPr lang="en-US" b="1" dirty="0"/>
              <a:t>Additional Reading:</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760988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0CF8-704D-2C3A-81D6-2734533A6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ED89-D215-CF55-8E15-D441B7026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81AFD-6847-0101-FCBC-22E7E72FD37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E7BEC7A9-31D5-C8EA-FCA2-735F10582904}"/>
              </a:ext>
            </a:extLst>
          </p:cNvPr>
          <p:cNvSpPr>
            <a:spLocks noGrp="1"/>
          </p:cNvSpPr>
          <p:nvPr>
            <p:ph type="sldNum" sz="quarter" idx="5"/>
          </p:nvPr>
        </p:nvSpPr>
        <p:spPr/>
        <p:txBody>
          <a:bodyPr/>
          <a:lstStyle/>
          <a:p>
            <a:fld id="{90A064B2-EFF6-4760-BE09-0DEDA56827BE}" type="slidenum">
              <a:rPr lang="hr-HR" smtClean="0"/>
              <a:t>64</a:t>
            </a:fld>
            <a:endParaRPr lang="hr-HR"/>
          </a:p>
        </p:txBody>
      </p:sp>
    </p:spTree>
    <p:extLst>
      <p:ext uri="{BB962C8B-B14F-4D97-AF65-F5344CB8AC3E}">
        <p14:creationId xmlns:p14="http://schemas.microsoft.com/office/powerpoint/2010/main" val="2037494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A8604-F0A1-3820-E3D0-AF3569FCE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DE4AC-D4EB-44F4-3776-79B623CDB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B50B1-7A12-D963-3654-0B520A3DA0C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Assign a layout mockup that requires precise positioning and layering.</a:t>
            </a:r>
          </a:p>
          <a:p>
            <a:pPr>
              <a:buFont typeface="Arial" panose="020B0604020202020204" pitchFamily="34" charset="0"/>
              <a:buChar char="•"/>
            </a:pPr>
            <a:r>
              <a:rPr lang="en-US" dirty="0"/>
              <a:t>Advise use of </a:t>
            </a:r>
            <a:r>
              <a:rPr lang="en-US" dirty="0" err="1"/>
              <a:t>DevTools</a:t>
            </a:r>
            <a:r>
              <a:rPr lang="en-US" dirty="0"/>
              <a:t> to tweak top, left, and z-index interactively.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25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err="1">
                <a:hlinkClick r:id="rId3"/>
              </a:rPr>
              <a:t>CodePen</a:t>
            </a:r>
            <a:r>
              <a:rPr lang="en-US" dirty="0">
                <a:hlinkClick r:id="rId3"/>
              </a:rPr>
              <a:t> – Z‑Index Playground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CODE - https://github.com/dinoDuvnjak/CTK/tree/main/Bootcamp/css-uvod/2.4-positioning</a:t>
            </a:r>
            <a:endParaRPr lang="hr-HR" dirty="0"/>
          </a:p>
          <a:p>
            <a:endParaRPr lang="hr-HR" dirty="0"/>
          </a:p>
        </p:txBody>
      </p:sp>
      <p:sp>
        <p:nvSpPr>
          <p:cNvPr id="4" name="Slide Number Placeholder 3">
            <a:extLst>
              <a:ext uri="{FF2B5EF4-FFF2-40B4-BE49-F238E27FC236}">
                <a16:creationId xmlns:a16="http://schemas.microsoft.com/office/drawing/2014/main" id="{E100A928-5BBA-0A89-6894-838709703394}"/>
              </a:ext>
            </a:extLst>
          </p:cNvPr>
          <p:cNvSpPr>
            <a:spLocks noGrp="1"/>
          </p:cNvSpPr>
          <p:nvPr>
            <p:ph type="sldNum" sz="quarter" idx="5"/>
          </p:nvPr>
        </p:nvSpPr>
        <p:spPr/>
        <p:txBody>
          <a:bodyPr/>
          <a:lstStyle/>
          <a:p>
            <a:fld id="{90A064B2-EFF6-4760-BE09-0DEDA56827BE}" type="slidenum">
              <a:rPr lang="hr-HR" smtClean="0"/>
              <a:t>65</a:t>
            </a:fld>
            <a:endParaRPr lang="hr-HR"/>
          </a:p>
        </p:txBody>
      </p:sp>
    </p:spTree>
    <p:extLst>
      <p:ext uri="{BB962C8B-B14F-4D97-AF65-F5344CB8AC3E}">
        <p14:creationId xmlns:p14="http://schemas.microsoft.com/office/powerpoint/2010/main" val="892368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ACAA-FA65-154A-84B0-6DE65DD8C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E5A-C0FB-19FD-29C6-8D962D0F1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7D21E-E45E-AB6B-14CF-C77C07CC1A9C}"/>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27 (</a:t>
            </a:r>
            <a:r>
              <a:rPr lang="hr-HR" b="1" dirty="0" err="1"/>
              <a:t>Block</a:t>
            </a:r>
            <a:r>
              <a:rPr lang="hr-HR" b="1" dirty="0"/>
              <a:t> vs </a:t>
            </a:r>
            <a:r>
              <a:rPr lang="hr-HR" b="1" dirty="0" err="1"/>
              <a:t>Inline</a:t>
            </a:r>
            <a:r>
              <a:rPr lang="hr-HR" b="1" dirty="0"/>
              <a:t>):</a:t>
            </a:r>
            <a:r>
              <a:rPr lang="hr-HR" dirty="0"/>
              <a:t> Show how </a:t>
            </a:r>
            <a:r>
              <a:rPr lang="hr-HR" dirty="0" err="1"/>
              <a:t>block</a:t>
            </a:r>
            <a:r>
              <a:rPr lang="hr-HR" dirty="0"/>
              <a:t> </a:t>
            </a:r>
            <a:r>
              <a:rPr lang="hr-HR" dirty="0" err="1"/>
              <a:t>elements</a:t>
            </a:r>
            <a:r>
              <a:rPr lang="hr-HR" dirty="0"/>
              <a:t> </a:t>
            </a:r>
            <a:r>
              <a:rPr lang="hr-HR" dirty="0" err="1"/>
              <a:t>stack</a:t>
            </a:r>
            <a:r>
              <a:rPr lang="hr-HR" dirty="0"/>
              <a:t> </a:t>
            </a:r>
            <a:r>
              <a:rPr lang="hr-HR" dirty="0" err="1"/>
              <a:t>and</a:t>
            </a:r>
            <a:r>
              <a:rPr lang="hr-HR" dirty="0"/>
              <a:t> </a:t>
            </a:r>
            <a:r>
              <a:rPr lang="hr-HR" dirty="0" err="1"/>
              <a:t>inline</a:t>
            </a:r>
            <a:r>
              <a:rPr lang="hr-HR" dirty="0"/>
              <a:t> </a:t>
            </a:r>
            <a:r>
              <a:rPr lang="hr-HR" dirty="0" err="1"/>
              <a:t>elements</a:t>
            </a:r>
            <a:r>
              <a:rPr lang="hr-HR" dirty="0"/>
              <a:t> </a:t>
            </a:r>
            <a:r>
              <a:rPr lang="hr-HR" dirty="0" err="1"/>
              <a:t>flow</a:t>
            </a:r>
            <a:r>
              <a:rPr lang="hr-HR" dirty="0"/>
              <a:t>.</a:t>
            </a:r>
          </a:p>
          <a:p>
            <a:pPr>
              <a:buFont typeface="Arial" panose="020B0604020202020204" pitchFamily="34" charset="0"/>
              <a:buChar char="•"/>
            </a:pPr>
            <a:r>
              <a:rPr lang="hr-HR" b="1" dirty="0" err="1"/>
              <a:t>Slide</a:t>
            </a:r>
            <a:r>
              <a:rPr lang="hr-HR" b="1" dirty="0"/>
              <a:t> 28 (</a:t>
            </a:r>
            <a:r>
              <a:rPr lang="hr-HR" b="1" dirty="0" err="1"/>
              <a:t>Inline‑Block</a:t>
            </a:r>
            <a:r>
              <a:rPr lang="hr-HR" b="1" dirty="0"/>
              <a:t> &amp; None):</a:t>
            </a:r>
            <a:r>
              <a:rPr lang="hr-HR" dirty="0"/>
              <a:t> </a:t>
            </a:r>
            <a:r>
              <a:rPr lang="hr-HR" dirty="0" err="1"/>
              <a:t>Demonstrate</a:t>
            </a:r>
            <a:r>
              <a:rPr lang="hr-HR" dirty="0"/>
              <a:t> </a:t>
            </a:r>
            <a:r>
              <a:rPr lang="hr-HR" dirty="0" err="1"/>
              <a:t>inline‑block</a:t>
            </a:r>
            <a:r>
              <a:rPr lang="hr-HR" dirty="0"/>
              <a:t> </a:t>
            </a:r>
            <a:r>
              <a:rPr lang="hr-HR" dirty="0" err="1"/>
              <a:t>allowing</a:t>
            </a:r>
            <a:r>
              <a:rPr lang="hr-HR" dirty="0"/>
              <a:t> </a:t>
            </a:r>
            <a:r>
              <a:rPr lang="hr-HR" dirty="0" err="1"/>
              <a:t>width</a:t>
            </a:r>
            <a:r>
              <a:rPr lang="hr-HR" dirty="0"/>
              <a:t>/</a:t>
            </a:r>
            <a:r>
              <a:rPr lang="hr-HR" dirty="0" err="1"/>
              <a:t>height</a:t>
            </a:r>
            <a:r>
              <a:rPr lang="hr-HR" dirty="0"/>
              <a:t> vs </a:t>
            </a:r>
            <a:r>
              <a:rPr lang="hr-HR" dirty="0" err="1"/>
              <a:t>display:none</a:t>
            </a:r>
            <a:r>
              <a:rPr lang="hr-HR" dirty="0"/>
              <a:t> </a:t>
            </a:r>
            <a:r>
              <a:rPr lang="hr-HR" dirty="0" err="1"/>
              <a:t>hiding</a:t>
            </a:r>
            <a:r>
              <a:rPr lang="hr-HR" dirty="0"/>
              <a:t> </a:t>
            </a:r>
            <a:r>
              <a:rPr lang="hr-HR" dirty="0" err="1"/>
              <a:t>elements</a:t>
            </a:r>
            <a:r>
              <a:rPr lang="hr-HR" dirty="0"/>
              <a:t> </a:t>
            </a:r>
            <a:r>
              <a:rPr lang="hr-HR" dirty="0" err="1"/>
              <a:t>altogether</a:t>
            </a:r>
            <a:r>
              <a:rPr lang="hr-HR" dirty="0"/>
              <a:t>.</a:t>
            </a:r>
          </a:p>
          <a:p>
            <a:pPr>
              <a:buNone/>
            </a:pPr>
            <a:endParaRPr lang="hr-HR" dirty="0"/>
          </a:p>
        </p:txBody>
      </p:sp>
      <p:sp>
        <p:nvSpPr>
          <p:cNvPr id="4" name="Slide Number Placeholder 3">
            <a:extLst>
              <a:ext uri="{FF2B5EF4-FFF2-40B4-BE49-F238E27FC236}">
                <a16:creationId xmlns:a16="http://schemas.microsoft.com/office/drawing/2014/main" id="{31A047C2-61E5-674C-C9D2-27A0D02156D9}"/>
              </a:ext>
            </a:extLst>
          </p:cNvPr>
          <p:cNvSpPr>
            <a:spLocks noGrp="1"/>
          </p:cNvSpPr>
          <p:nvPr>
            <p:ph type="sldNum" sz="quarter" idx="5"/>
          </p:nvPr>
        </p:nvSpPr>
        <p:spPr/>
        <p:txBody>
          <a:bodyPr/>
          <a:lstStyle/>
          <a:p>
            <a:fld id="{90A064B2-EFF6-4760-BE09-0DEDA56827BE}" type="slidenum">
              <a:rPr lang="hr-HR" smtClean="0"/>
              <a:t>66</a:t>
            </a:fld>
            <a:endParaRPr lang="hr-HR"/>
          </a:p>
        </p:txBody>
      </p:sp>
    </p:spTree>
    <p:extLst>
      <p:ext uri="{BB962C8B-B14F-4D97-AF65-F5344CB8AC3E}">
        <p14:creationId xmlns:p14="http://schemas.microsoft.com/office/powerpoint/2010/main" val="3715625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7FFF-ADA9-9DD0-B158-929DEB47A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53C1C-E2D6-8704-A85E-EDBAD220D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0F5DA-6151-770E-7FF1-D5993DEB614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E3405FEB-1D51-9CC3-8687-D6B8FB020F1E}"/>
              </a:ext>
            </a:extLst>
          </p:cNvPr>
          <p:cNvSpPr>
            <a:spLocks noGrp="1"/>
          </p:cNvSpPr>
          <p:nvPr>
            <p:ph type="sldNum" sz="quarter" idx="5"/>
          </p:nvPr>
        </p:nvSpPr>
        <p:spPr/>
        <p:txBody>
          <a:bodyPr/>
          <a:lstStyle/>
          <a:p>
            <a:fld id="{90A064B2-EFF6-4760-BE09-0DEDA56827BE}" type="slidenum">
              <a:rPr lang="hr-HR" smtClean="0"/>
              <a:t>67</a:t>
            </a:fld>
            <a:endParaRPr lang="hr-HR"/>
          </a:p>
        </p:txBody>
      </p:sp>
    </p:spTree>
    <p:extLst>
      <p:ext uri="{BB962C8B-B14F-4D97-AF65-F5344CB8AC3E}">
        <p14:creationId xmlns:p14="http://schemas.microsoft.com/office/powerpoint/2010/main" val="42879621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42A1-5CDD-BB19-DD7F-D8270EBC6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C031D-750C-65A5-65F0-3DE9AADDFE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F6C6E-3AB4-4727-9ECE-F284C1D1046C}"/>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a simple grid of three squares and ask students to toggle between row and column layouts using display.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30 min/individual</a:t>
            </a:r>
            <a:endParaRPr lang="hr-HR" dirty="0"/>
          </a:p>
          <a:p>
            <a:pPr>
              <a:buFont typeface="Arial" panose="020B0604020202020204" pitchFamily="34" charset="0"/>
              <a:buChar char="•"/>
            </a:pPr>
            <a:endParaRPr lang="en-US" dirty="0"/>
          </a:p>
          <a:p>
            <a:pPr>
              <a:buNone/>
            </a:pPr>
            <a:r>
              <a:rPr lang="en-US" b="1" dirty="0"/>
              <a:t>Resources:</a:t>
            </a:r>
            <a:endParaRPr lang="en-US" dirty="0"/>
          </a:p>
          <a:p>
            <a:pPr>
              <a:buFont typeface="Arial" panose="020B0604020202020204" pitchFamily="34" charset="0"/>
              <a:buChar char="•"/>
            </a:pPr>
            <a:r>
              <a:rPr lang="en-US" dirty="0"/>
              <a:t>CSS‑Tricks – A Complete Guide to Flexbox</a:t>
            </a:r>
          </a:p>
          <a:p>
            <a:endParaRPr lang="en-US" dirty="0"/>
          </a:p>
          <a:p>
            <a:r>
              <a:rPr lang="en-US" dirty="0"/>
              <a:t>CODE - https://github.com/dinoDuvnjak/CTK/tree/main/Bootcamp/css-uvod/2.5-css-display</a:t>
            </a:r>
            <a:endParaRPr lang="hr-HR" dirty="0"/>
          </a:p>
        </p:txBody>
      </p:sp>
      <p:sp>
        <p:nvSpPr>
          <p:cNvPr id="4" name="Slide Number Placeholder 3">
            <a:extLst>
              <a:ext uri="{FF2B5EF4-FFF2-40B4-BE49-F238E27FC236}">
                <a16:creationId xmlns:a16="http://schemas.microsoft.com/office/drawing/2014/main" id="{9EE9EF8A-454A-6B7E-0F06-8A8E86597BF6}"/>
              </a:ext>
            </a:extLst>
          </p:cNvPr>
          <p:cNvSpPr>
            <a:spLocks noGrp="1"/>
          </p:cNvSpPr>
          <p:nvPr>
            <p:ph type="sldNum" sz="quarter" idx="5"/>
          </p:nvPr>
        </p:nvSpPr>
        <p:spPr/>
        <p:txBody>
          <a:bodyPr/>
          <a:lstStyle/>
          <a:p>
            <a:fld id="{90A064B2-EFF6-4760-BE09-0DEDA56827BE}" type="slidenum">
              <a:rPr lang="hr-HR" smtClean="0"/>
              <a:t>68</a:t>
            </a:fld>
            <a:endParaRPr lang="hr-HR"/>
          </a:p>
        </p:txBody>
      </p:sp>
    </p:spTree>
    <p:extLst>
      <p:ext uri="{BB962C8B-B14F-4D97-AF65-F5344CB8AC3E}">
        <p14:creationId xmlns:p14="http://schemas.microsoft.com/office/powerpoint/2010/main" val="2409634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F44E9-93D0-890F-9EA7-AAB3E5631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F1E62-C990-FE94-95A6-38F95A59F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F0042-F7DD-CD8F-2DBF-F3A9A6CFE48B}"/>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b="1" dirty="0"/>
              <a:t>Slide 30–31 (Float Concepts):</a:t>
            </a:r>
            <a:r>
              <a:rPr lang="en-US" dirty="0"/>
              <a:t> Explain text wrapping around floated elements and why floats aren’t recommended for complex layouts.</a:t>
            </a:r>
          </a:p>
          <a:p>
            <a:pPr>
              <a:buFont typeface="Arial" panose="020B0604020202020204" pitchFamily="34" charset="0"/>
              <a:buChar char="•"/>
            </a:pPr>
            <a:r>
              <a:rPr lang="en-US" b="1" dirty="0"/>
              <a:t>Slide 32 (Exercise 6):</a:t>
            </a:r>
            <a:r>
              <a:rPr lang="en-US" dirty="0"/>
              <a:t> Ask students to float elements in a row, then clear the float for elements below.</a:t>
            </a:r>
          </a:p>
        </p:txBody>
      </p:sp>
      <p:sp>
        <p:nvSpPr>
          <p:cNvPr id="4" name="Slide Number Placeholder 3">
            <a:extLst>
              <a:ext uri="{FF2B5EF4-FFF2-40B4-BE49-F238E27FC236}">
                <a16:creationId xmlns:a16="http://schemas.microsoft.com/office/drawing/2014/main" id="{5895EF39-0474-239E-C56D-1A4D8A8F3E04}"/>
              </a:ext>
            </a:extLst>
          </p:cNvPr>
          <p:cNvSpPr>
            <a:spLocks noGrp="1"/>
          </p:cNvSpPr>
          <p:nvPr>
            <p:ph type="sldNum" sz="quarter" idx="5"/>
          </p:nvPr>
        </p:nvSpPr>
        <p:spPr/>
        <p:txBody>
          <a:bodyPr/>
          <a:lstStyle/>
          <a:p>
            <a:fld id="{90A064B2-EFF6-4760-BE09-0DEDA56827BE}" type="slidenum">
              <a:rPr lang="hr-HR" smtClean="0"/>
              <a:t>69</a:t>
            </a:fld>
            <a:endParaRPr lang="hr-HR"/>
          </a:p>
        </p:txBody>
      </p:sp>
    </p:spTree>
    <p:extLst>
      <p:ext uri="{BB962C8B-B14F-4D97-AF65-F5344CB8AC3E}">
        <p14:creationId xmlns:p14="http://schemas.microsoft.com/office/powerpoint/2010/main" val="1887332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873C4-C787-E3B0-6B83-5568C8325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8B474-9440-1569-3C9A-799E677C8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28CD7-1410-98F3-A047-A60D98CFCCC1}"/>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5DA1363-4D28-7D87-9271-A6997DD4993C}"/>
              </a:ext>
            </a:extLst>
          </p:cNvPr>
          <p:cNvSpPr>
            <a:spLocks noGrp="1"/>
          </p:cNvSpPr>
          <p:nvPr>
            <p:ph type="sldNum" sz="quarter" idx="5"/>
          </p:nvPr>
        </p:nvSpPr>
        <p:spPr/>
        <p:txBody>
          <a:bodyPr/>
          <a:lstStyle/>
          <a:p>
            <a:fld id="{90A064B2-EFF6-4760-BE09-0DEDA56827BE}" type="slidenum">
              <a:rPr lang="hr-HR" smtClean="0"/>
              <a:t>70</a:t>
            </a:fld>
            <a:endParaRPr lang="hr-HR"/>
          </a:p>
        </p:txBody>
      </p:sp>
    </p:spTree>
    <p:extLst>
      <p:ext uri="{BB962C8B-B14F-4D97-AF65-F5344CB8AC3E}">
        <p14:creationId xmlns:p14="http://schemas.microsoft.com/office/powerpoint/2010/main" val="2712125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640D-0A32-7B21-2412-7D6905894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784D0-5C99-3A01-8A10-806E3E292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511BD-6315-9F22-3088-02A15EC5B7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30 min/individual</a:t>
            </a:r>
            <a:endParaRPr lang="hr-HR" dirty="0"/>
          </a:p>
          <a:p>
            <a:br>
              <a:rPr lang="en-US" dirty="0"/>
            </a:br>
            <a:r>
              <a:rPr lang="en-US" dirty="0"/>
              <a:t>CODE - https://github.com/dinoDuvnjak/CTK/tree/main/Bootcamp/css-uvod/2.6-css-float</a:t>
            </a:r>
            <a:endParaRPr lang="hr-HR" dirty="0"/>
          </a:p>
        </p:txBody>
      </p:sp>
      <p:sp>
        <p:nvSpPr>
          <p:cNvPr id="4" name="Slide Number Placeholder 3">
            <a:extLst>
              <a:ext uri="{FF2B5EF4-FFF2-40B4-BE49-F238E27FC236}">
                <a16:creationId xmlns:a16="http://schemas.microsoft.com/office/drawing/2014/main" id="{8AD9AD39-B30C-D9FD-2B0E-BE664CF8DDC9}"/>
              </a:ext>
            </a:extLst>
          </p:cNvPr>
          <p:cNvSpPr>
            <a:spLocks noGrp="1"/>
          </p:cNvSpPr>
          <p:nvPr>
            <p:ph type="sldNum" sz="quarter" idx="5"/>
          </p:nvPr>
        </p:nvSpPr>
        <p:spPr/>
        <p:txBody>
          <a:bodyPr/>
          <a:lstStyle/>
          <a:p>
            <a:fld id="{90A064B2-EFF6-4760-BE09-0DEDA56827BE}" type="slidenum">
              <a:rPr lang="hr-HR" smtClean="0"/>
              <a:t>71</a:t>
            </a:fld>
            <a:endParaRPr lang="hr-HR"/>
          </a:p>
        </p:txBody>
      </p:sp>
    </p:spTree>
    <p:extLst>
      <p:ext uri="{BB962C8B-B14F-4D97-AF65-F5344CB8AC3E}">
        <p14:creationId xmlns:p14="http://schemas.microsoft.com/office/powerpoint/2010/main" val="2961608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A68C-A62D-05F6-FC1A-44A3FD155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19E93-1C66-4C47-99E3-DF9362393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96883-251D-D40E-0DAE-F3EB5AEFC63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Slide</a:t>
            </a:r>
            <a:r>
              <a:rPr lang="hr-HR" b="1" dirty="0"/>
              <a:t> 33 (</a:t>
            </a:r>
            <a:r>
              <a:rPr lang="hr-HR" b="1" dirty="0" err="1"/>
              <a:t>Flexbox</a:t>
            </a:r>
            <a:r>
              <a:rPr lang="hr-HR" b="1" dirty="0"/>
              <a:t> &amp; Grid):</a:t>
            </a:r>
            <a:r>
              <a:rPr lang="hr-HR" dirty="0"/>
              <a:t> </a:t>
            </a:r>
            <a:r>
              <a:rPr lang="hr-HR" dirty="0" err="1"/>
              <a:t>Compare</a:t>
            </a:r>
            <a:r>
              <a:rPr lang="hr-HR" dirty="0"/>
              <a:t> use </a:t>
            </a:r>
            <a:r>
              <a:rPr lang="hr-HR" dirty="0" err="1"/>
              <a:t>cases</a:t>
            </a:r>
            <a:r>
              <a:rPr lang="hr-HR" dirty="0"/>
              <a:t>—</a:t>
            </a:r>
            <a:r>
              <a:rPr lang="hr-HR" dirty="0" err="1"/>
              <a:t>Flexbox</a:t>
            </a:r>
            <a:r>
              <a:rPr lang="hr-HR" dirty="0"/>
              <a:t> for one‑</a:t>
            </a:r>
            <a:r>
              <a:rPr lang="hr-HR" dirty="0" err="1"/>
              <a:t>dimensional</a:t>
            </a:r>
            <a:r>
              <a:rPr lang="hr-HR" dirty="0"/>
              <a:t> </a:t>
            </a:r>
            <a:r>
              <a:rPr lang="hr-HR" dirty="0" err="1"/>
              <a:t>layouts</a:t>
            </a:r>
            <a:r>
              <a:rPr lang="hr-HR" dirty="0"/>
              <a:t>, Grid for </a:t>
            </a:r>
            <a:r>
              <a:rPr lang="hr-HR" dirty="0" err="1"/>
              <a:t>two‑dimensional</a:t>
            </a:r>
            <a:r>
              <a:rPr lang="hr-HR" dirty="0"/>
              <a:t>.</a:t>
            </a:r>
          </a:p>
          <a:p>
            <a:pPr>
              <a:buFont typeface="Arial" panose="020B0604020202020204" pitchFamily="34" charset="0"/>
              <a:buChar char="•"/>
            </a:pPr>
            <a:r>
              <a:rPr lang="hr-HR" b="1" dirty="0" err="1"/>
              <a:t>Slide</a:t>
            </a:r>
            <a:r>
              <a:rPr lang="hr-HR" b="1" dirty="0"/>
              <a:t> 34 (</a:t>
            </a:r>
            <a:r>
              <a:rPr lang="hr-HR" b="1" dirty="0" err="1"/>
              <a:t>Bootstrap</a:t>
            </a:r>
            <a:r>
              <a:rPr lang="hr-HR" b="1" dirty="0"/>
              <a:t>, </a:t>
            </a:r>
            <a:r>
              <a:rPr lang="hr-HR" b="1" dirty="0" err="1"/>
              <a:t>Tailwind</a:t>
            </a:r>
            <a:r>
              <a:rPr lang="hr-HR" b="1" dirty="0"/>
              <a:t>, </a:t>
            </a:r>
            <a:r>
              <a:rPr lang="hr-HR" b="1" dirty="0" err="1"/>
              <a:t>Bulma</a:t>
            </a:r>
            <a:r>
              <a:rPr lang="hr-HR" b="1" dirty="0"/>
              <a:t>, </a:t>
            </a:r>
            <a:r>
              <a:rPr lang="hr-HR" b="1" dirty="0" err="1"/>
              <a:t>Kendo</a:t>
            </a:r>
            <a:r>
              <a:rPr lang="hr-HR" b="1" dirty="0"/>
              <a:t>):</a:t>
            </a:r>
            <a:r>
              <a:rPr lang="hr-HR" dirty="0"/>
              <a:t> Show </a:t>
            </a:r>
            <a:r>
              <a:rPr lang="hr-HR" dirty="0" err="1"/>
              <a:t>code</a:t>
            </a:r>
            <a:r>
              <a:rPr lang="hr-HR" dirty="0"/>
              <a:t> </a:t>
            </a:r>
            <a:r>
              <a:rPr lang="hr-HR" dirty="0" err="1"/>
              <a:t>snippets</a:t>
            </a:r>
            <a:r>
              <a:rPr lang="hr-HR" dirty="0"/>
              <a:t> </a:t>
            </a:r>
            <a:r>
              <a:rPr lang="hr-HR" dirty="0" err="1"/>
              <a:t>from</a:t>
            </a:r>
            <a:r>
              <a:rPr lang="hr-HR" dirty="0"/>
              <a:t> </a:t>
            </a:r>
            <a:r>
              <a:rPr lang="hr-HR" dirty="0" err="1"/>
              <a:t>each</a:t>
            </a:r>
            <a:r>
              <a:rPr lang="hr-HR" dirty="0"/>
              <a:t> </a:t>
            </a:r>
            <a:r>
              <a:rPr lang="hr-HR" dirty="0" err="1"/>
              <a:t>and</a:t>
            </a:r>
            <a:r>
              <a:rPr lang="hr-HR" dirty="0"/>
              <a:t> </a:t>
            </a:r>
            <a:r>
              <a:rPr lang="hr-HR" dirty="0" err="1"/>
              <a:t>discuss</a:t>
            </a:r>
            <a:r>
              <a:rPr lang="hr-HR" dirty="0"/>
              <a:t> </a:t>
            </a:r>
            <a:r>
              <a:rPr lang="hr-HR" dirty="0" err="1"/>
              <a:t>trade‑offs</a:t>
            </a:r>
            <a:r>
              <a:rPr lang="hr-HR" dirty="0"/>
              <a:t> </a:t>
            </a:r>
            <a:r>
              <a:rPr lang="hr-HR" dirty="0" err="1"/>
              <a:t>between</a:t>
            </a:r>
            <a:r>
              <a:rPr lang="hr-HR" dirty="0"/>
              <a:t> </a:t>
            </a:r>
            <a:r>
              <a:rPr lang="hr-HR" dirty="0" err="1"/>
              <a:t>custom</a:t>
            </a:r>
            <a:r>
              <a:rPr lang="hr-HR" dirty="0"/>
              <a:t> CSS vs </a:t>
            </a:r>
            <a:r>
              <a:rPr lang="hr-HR" dirty="0" err="1"/>
              <a:t>utilities</a:t>
            </a:r>
            <a:r>
              <a:rPr lang="hr-HR" dirty="0"/>
              <a:t>/</a:t>
            </a:r>
            <a:r>
              <a:rPr lang="hr-HR" dirty="0" err="1"/>
              <a:t>frameworks</a:t>
            </a:r>
            <a:r>
              <a:rPr lang="hr-HR" dirty="0"/>
              <a:t>.</a:t>
            </a:r>
          </a:p>
          <a:p>
            <a:endParaRPr lang="hr-HR" dirty="0"/>
          </a:p>
        </p:txBody>
      </p:sp>
      <p:sp>
        <p:nvSpPr>
          <p:cNvPr id="4" name="Slide Number Placeholder 3">
            <a:extLst>
              <a:ext uri="{FF2B5EF4-FFF2-40B4-BE49-F238E27FC236}">
                <a16:creationId xmlns:a16="http://schemas.microsoft.com/office/drawing/2014/main" id="{4C506017-1494-41E7-4F0C-4C82248DDB45}"/>
              </a:ext>
            </a:extLst>
          </p:cNvPr>
          <p:cNvSpPr>
            <a:spLocks noGrp="1"/>
          </p:cNvSpPr>
          <p:nvPr>
            <p:ph type="sldNum" sz="quarter" idx="5"/>
          </p:nvPr>
        </p:nvSpPr>
        <p:spPr/>
        <p:txBody>
          <a:bodyPr/>
          <a:lstStyle/>
          <a:p>
            <a:fld id="{90A064B2-EFF6-4760-BE09-0DEDA56827BE}" type="slidenum">
              <a:rPr lang="hr-HR" smtClean="0"/>
              <a:t>72</a:t>
            </a:fld>
            <a:endParaRPr lang="hr-HR"/>
          </a:p>
        </p:txBody>
      </p:sp>
    </p:spTree>
    <p:extLst>
      <p:ext uri="{BB962C8B-B14F-4D97-AF65-F5344CB8AC3E}">
        <p14:creationId xmlns:p14="http://schemas.microsoft.com/office/powerpoint/2010/main" val="13577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7990F-B09F-1343-86DD-868899FB2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F531E-D1B9-D50B-E85E-B1173A67E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FC247-1A66-9364-37EB-8F06B6CEC4C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03971660-6084-5273-6DD3-19FD8D953A1C}"/>
              </a:ext>
            </a:extLst>
          </p:cNvPr>
          <p:cNvSpPr>
            <a:spLocks noGrp="1"/>
          </p:cNvSpPr>
          <p:nvPr>
            <p:ph type="sldNum" sz="quarter" idx="5"/>
          </p:nvPr>
        </p:nvSpPr>
        <p:spPr/>
        <p:txBody>
          <a:bodyPr/>
          <a:lstStyle/>
          <a:p>
            <a:fld id="{90A064B2-EFF6-4760-BE09-0DEDA56827BE}" type="slidenum">
              <a:rPr lang="hr-HR" smtClean="0"/>
              <a:t>73</a:t>
            </a:fld>
            <a:endParaRPr lang="hr-HR"/>
          </a:p>
        </p:txBody>
      </p:sp>
    </p:spTree>
    <p:extLst>
      <p:ext uri="{BB962C8B-B14F-4D97-AF65-F5344CB8AC3E}">
        <p14:creationId xmlns:p14="http://schemas.microsoft.com/office/powerpoint/2010/main" val="124777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12</a:t>
            </a:fld>
            <a:endParaRPr lang="hr-HR"/>
          </a:p>
        </p:txBody>
      </p:sp>
    </p:spTree>
    <p:extLst>
      <p:ext uri="{BB962C8B-B14F-4D97-AF65-F5344CB8AC3E}">
        <p14:creationId xmlns:p14="http://schemas.microsoft.com/office/powerpoint/2010/main" val="39732649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6560-EAEF-302C-7BBE-0FF26559F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048A0-903B-060F-B5E2-F0B4C33CD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BACF3-AB13-EDEE-D033-2664AE1B00F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Clearly</a:t>
            </a:r>
            <a:r>
              <a:rPr lang="hr-HR" dirty="0"/>
              <a:t> restate </a:t>
            </a:r>
            <a:r>
              <a:rPr lang="hr-HR" dirty="0" err="1"/>
              <a:t>project</a:t>
            </a:r>
            <a:r>
              <a:rPr lang="hr-HR" dirty="0"/>
              <a:t> </a:t>
            </a:r>
            <a:r>
              <a:rPr lang="hr-HR" dirty="0" err="1"/>
              <a:t>requirements</a:t>
            </a:r>
            <a:r>
              <a:rPr lang="hr-HR" dirty="0"/>
              <a:t>: </a:t>
            </a:r>
            <a:r>
              <a:rPr lang="hr-HR" dirty="0" err="1"/>
              <a:t>styling</a:t>
            </a:r>
            <a:r>
              <a:rPr lang="hr-HR" dirty="0"/>
              <a:t>, </a:t>
            </a:r>
            <a:r>
              <a:rPr lang="hr-HR" dirty="0" err="1"/>
              <a:t>responsiveness</a:t>
            </a:r>
            <a:r>
              <a:rPr lang="hr-HR" dirty="0"/>
              <a:t>, </a:t>
            </a:r>
            <a:r>
              <a:rPr lang="hr-HR" dirty="0" err="1"/>
              <a:t>framework</a:t>
            </a:r>
            <a:r>
              <a:rPr lang="hr-HR" dirty="0"/>
              <a:t> use, </a:t>
            </a:r>
            <a:r>
              <a:rPr lang="hr-HR" dirty="0" err="1"/>
              <a:t>GitHub</a:t>
            </a:r>
            <a:r>
              <a:rPr lang="hr-HR" dirty="0"/>
              <a:t> </a:t>
            </a:r>
            <a:r>
              <a:rPr lang="hr-HR" dirty="0" err="1"/>
              <a:t>deployment</a:t>
            </a:r>
            <a:r>
              <a:rPr lang="hr-HR" dirty="0"/>
              <a:t>.</a:t>
            </a:r>
          </a:p>
          <a:p>
            <a:pPr>
              <a:buFont typeface="Arial" panose="020B0604020202020204" pitchFamily="34" charset="0"/>
              <a:buChar char="•"/>
            </a:pPr>
            <a:r>
              <a:rPr lang="hr-HR" dirty="0"/>
              <a:t>Offer a checklist and rubric for grading (visual design, code quality, responsiveness, version control).</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1 h/individual</a:t>
            </a:r>
            <a:endParaRPr lang="hr-HR" dirty="0"/>
          </a:p>
          <a:p>
            <a:pPr>
              <a:buFont typeface="Arial" panose="020B0604020202020204" pitchFamily="34" charset="0"/>
              <a:buChar char="•"/>
            </a:pPr>
            <a:endParaRPr lang="hr-HR" dirty="0"/>
          </a:p>
          <a:p>
            <a:pPr>
              <a:buNone/>
            </a:pPr>
            <a:r>
              <a:rPr lang="hr-HR" b="1" dirty="0"/>
              <a:t>Resources:</a:t>
            </a:r>
            <a:endParaRPr lang="hr-HR" dirty="0"/>
          </a:p>
          <a:p>
            <a:pPr>
              <a:buFont typeface="Arial" panose="020B0604020202020204" pitchFamily="34" charset="0"/>
              <a:buChar char="•"/>
            </a:pPr>
            <a:r>
              <a:rPr lang="hr-HR" dirty="0" err="1">
                <a:hlinkClick r:id="rId3"/>
              </a:rPr>
              <a:t>GitHub</a:t>
            </a:r>
            <a:r>
              <a:rPr lang="hr-HR" dirty="0">
                <a:hlinkClick r:id="rId3"/>
              </a:rPr>
              <a:t> </a:t>
            </a:r>
            <a:r>
              <a:rPr lang="hr-HR" dirty="0" err="1">
                <a:hlinkClick r:id="rId3"/>
              </a:rPr>
              <a:t>Guides</a:t>
            </a:r>
            <a:r>
              <a:rPr lang="hr-HR" dirty="0">
                <a:hlinkClick r:id="rId3"/>
              </a:rPr>
              <a:t> – </a:t>
            </a:r>
            <a:r>
              <a:rPr lang="hr-HR" dirty="0" err="1">
                <a:hlinkClick r:id="rId3"/>
              </a:rPr>
              <a:t>Hello</a:t>
            </a:r>
            <a:r>
              <a:rPr lang="hr-HR" dirty="0">
                <a:hlinkClick r:id="rId3"/>
              </a:rPr>
              <a:t> World</a:t>
            </a:r>
            <a:endParaRPr lang="hr-HR" dirty="0"/>
          </a:p>
          <a:p>
            <a:pPr>
              <a:buFont typeface="Arial" panose="020B0604020202020204" pitchFamily="34" charset="0"/>
              <a:buChar char="•"/>
            </a:pPr>
            <a:r>
              <a:rPr lang="hr-HR" dirty="0" err="1"/>
              <a:t>FreeCodeCamp</a:t>
            </a:r>
            <a:r>
              <a:rPr lang="hr-HR" dirty="0"/>
              <a:t> – </a:t>
            </a:r>
            <a:r>
              <a:rPr lang="hr-HR" dirty="0" err="1"/>
              <a:t>Responsive</a:t>
            </a:r>
            <a:r>
              <a:rPr lang="hr-HR" dirty="0"/>
              <a:t> Web Design </a:t>
            </a:r>
            <a:r>
              <a:rPr lang="hr-HR" dirty="0" err="1"/>
              <a:t>Certification</a:t>
            </a:r>
            <a:endParaRPr lang="hr-HR" dirty="0"/>
          </a:p>
          <a:p>
            <a:endParaRPr lang="en-US" dirty="0"/>
          </a:p>
          <a:p>
            <a:r>
              <a:rPr lang="en-US" dirty="0"/>
              <a:t>CODE - https://github.com/dinoDuvnjak/CTK/tree/main/SHIFT4IT/css-introduction/3-final-exercise</a:t>
            </a:r>
            <a:endParaRPr lang="hr-HR" dirty="0"/>
          </a:p>
        </p:txBody>
      </p:sp>
      <p:sp>
        <p:nvSpPr>
          <p:cNvPr id="4" name="Slide Number Placeholder 3">
            <a:extLst>
              <a:ext uri="{FF2B5EF4-FFF2-40B4-BE49-F238E27FC236}">
                <a16:creationId xmlns:a16="http://schemas.microsoft.com/office/drawing/2014/main" id="{415FCF20-F315-ABC8-7510-FA1FD88EC796}"/>
              </a:ext>
            </a:extLst>
          </p:cNvPr>
          <p:cNvSpPr>
            <a:spLocks noGrp="1"/>
          </p:cNvSpPr>
          <p:nvPr>
            <p:ph type="sldNum" sz="quarter" idx="5"/>
          </p:nvPr>
        </p:nvSpPr>
        <p:spPr/>
        <p:txBody>
          <a:bodyPr/>
          <a:lstStyle/>
          <a:p>
            <a:fld id="{90A064B2-EFF6-4760-BE09-0DEDA56827BE}" type="slidenum">
              <a:rPr lang="hr-HR" smtClean="0"/>
              <a:t>74</a:t>
            </a:fld>
            <a:endParaRPr lang="hr-HR"/>
          </a:p>
        </p:txBody>
      </p:sp>
    </p:spTree>
    <p:extLst>
      <p:ext uri="{BB962C8B-B14F-4D97-AF65-F5344CB8AC3E}">
        <p14:creationId xmlns:p14="http://schemas.microsoft.com/office/powerpoint/2010/main" val="1076834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3BDF1-76AC-2B23-74FF-A715A0610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7C78C-0D52-02FA-6B88-CAEEF57F2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EC9301-88BD-D67A-F21C-5B61AACCA36C}"/>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A0F1C738-8D32-39C4-C4F8-B85AE5F43BA5}"/>
              </a:ext>
            </a:extLst>
          </p:cNvPr>
          <p:cNvSpPr>
            <a:spLocks noGrp="1"/>
          </p:cNvSpPr>
          <p:nvPr>
            <p:ph type="sldNum" sz="quarter" idx="5"/>
          </p:nvPr>
        </p:nvSpPr>
        <p:spPr/>
        <p:txBody>
          <a:bodyPr/>
          <a:lstStyle/>
          <a:p>
            <a:fld id="{90A064B2-EFF6-4760-BE09-0DEDA56827BE}" type="slidenum">
              <a:rPr lang="hr-HR" smtClean="0"/>
              <a:t>75</a:t>
            </a:fld>
            <a:endParaRPr lang="hr-HR"/>
          </a:p>
        </p:txBody>
      </p:sp>
    </p:spTree>
    <p:extLst>
      <p:ext uri="{BB962C8B-B14F-4D97-AF65-F5344CB8AC3E}">
        <p14:creationId xmlns:p14="http://schemas.microsoft.com/office/powerpoint/2010/main" val="2515218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9F05D-EE00-AEC6-033D-6A4676507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790E5-4680-DD38-B94F-75B0DC9888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85524-A169-5BE5-071C-FBCD676730E3}"/>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6ACCACC0-ACE4-3B5C-38A5-4BCBB5DD278E}"/>
              </a:ext>
            </a:extLst>
          </p:cNvPr>
          <p:cNvSpPr>
            <a:spLocks noGrp="1"/>
          </p:cNvSpPr>
          <p:nvPr>
            <p:ph type="sldNum" sz="quarter" idx="5"/>
          </p:nvPr>
        </p:nvSpPr>
        <p:spPr/>
        <p:txBody>
          <a:bodyPr/>
          <a:lstStyle/>
          <a:p>
            <a:fld id="{90A064B2-EFF6-4760-BE09-0DEDA56827BE}" type="slidenum">
              <a:rPr lang="hr-HR" smtClean="0"/>
              <a:t>76</a:t>
            </a:fld>
            <a:endParaRPr lang="hr-HR"/>
          </a:p>
        </p:txBody>
      </p:sp>
    </p:spTree>
    <p:extLst>
      <p:ext uri="{BB962C8B-B14F-4D97-AF65-F5344CB8AC3E}">
        <p14:creationId xmlns:p14="http://schemas.microsoft.com/office/powerpoint/2010/main" val="254333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733E0-66BD-2BEB-F9DC-8F96DE71F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353FC-77F7-EB72-556C-17E07D675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4EFC2-3DC8-2A15-AE57-44F1B7549205}"/>
              </a:ext>
            </a:extLst>
          </p:cNvPr>
          <p:cNvSpPr>
            <a:spLocks noGrp="1"/>
          </p:cNvSpPr>
          <p:nvPr>
            <p:ph type="body" idx="1"/>
          </p:nvPr>
        </p:nvSpPr>
        <p:spPr/>
        <p:txBody>
          <a:bodyPr/>
          <a:lstStyle/>
          <a:p>
            <a:pPr>
              <a:buNone/>
            </a:pPr>
            <a:endParaRPr lang="hr-HR" dirty="0"/>
          </a:p>
        </p:txBody>
      </p:sp>
      <p:sp>
        <p:nvSpPr>
          <p:cNvPr id="4" name="Slide Number Placeholder 3">
            <a:extLst>
              <a:ext uri="{FF2B5EF4-FFF2-40B4-BE49-F238E27FC236}">
                <a16:creationId xmlns:a16="http://schemas.microsoft.com/office/drawing/2014/main" id="{98E75ABD-C23F-EF13-0E28-C46A35A29269}"/>
              </a:ext>
            </a:extLst>
          </p:cNvPr>
          <p:cNvSpPr>
            <a:spLocks noGrp="1"/>
          </p:cNvSpPr>
          <p:nvPr>
            <p:ph type="sldNum" sz="quarter" idx="5"/>
          </p:nvPr>
        </p:nvSpPr>
        <p:spPr/>
        <p:txBody>
          <a:bodyPr/>
          <a:lstStyle/>
          <a:p>
            <a:fld id="{90A064B2-EFF6-4760-BE09-0DEDA56827BE}" type="slidenum">
              <a:rPr lang="hr-HR" smtClean="0"/>
              <a:t>77</a:t>
            </a:fld>
            <a:endParaRPr lang="hr-HR"/>
          </a:p>
        </p:txBody>
      </p:sp>
    </p:spTree>
    <p:extLst>
      <p:ext uri="{BB962C8B-B14F-4D97-AF65-F5344CB8AC3E}">
        <p14:creationId xmlns:p14="http://schemas.microsoft.com/office/powerpoint/2010/main" val="210884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Highlight</a:t>
            </a:r>
            <a:r>
              <a:rPr lang="hr-HR" dirty="0"/>
              <a:t> </a:t>
            </a:r>
            <a:r>
              <a:rPr lang="hr-HR" dirty="0" err="1"/>
              <a:t>JavaScript’s</a:t>
            </a:r>
            <a:r>
              <a:rPr lang="hr-HR" dirty="0"/>
              <a:t> </a:t>
            </a:r>
            <a:r>
              <a:rPr lang="hr-HR" dirty="0" err="1"/>
              <a:t>ubiquity</a:t>
            </a:r>
            <a:r>
              <a:rPr lang="hr-HR" dirty="0"/>
              <a:t>: front‑</a:t>
            </a:r>
            <a:r>
              <a:rPr lang="hr-HR" dirty="0" err="1"/>
              <a:t>end</a:t>
            </a:r>
            <a:r>
              <a:rPr lang="hr-HR" dirty="0"/>
              <a:t> (DOM </a:t>
            </a:r>
            <a:r>
              <a:rPr lang="hr-HR" dirty="0" err="1"/>
              <a:t>manipulation</a:t>
            </a:r>
            <a:r>
              <a:rPr lang="hr-HR" dirty="0"/>
              <a:t>, </a:t>
            </a:r>
            <a:r>
              <a:rPr lang="hr-HR" dirty="0" err="1"/>
              <a:t>animations</a:t>
            </a:r>
            <a:r>
              <a:rPr lang="hr-HR" dirty="0"/>
              <a:t>), </a:t>
            </a:r>
            <a:r>
              <a:rPr lang="hr-HR" dirty="0" err="1"/>
              <a:t>back‑end</a:t>
            </a:r>
            <a:r>
              <a:rPr lang="hr-HR" dirty="0"/>
              <a:t> </a:t>
            </a:r>
            <a:r>
              <a:rPr lang="hr-HR" dirty="0" err="1"/>
              <a:t>with</a:t>
            </a:r>
            <a:r>
              <a:rPr lang="hr-HR" dirty="0"/>
              <a:t> Node.js, </a:t>
            </a:r>
            <a:r>
              <a:rPr lang="hr-HR" dirty="0" err="1"/>
              <a:t>and</a:t>
            </a:r>
            <a:r>
              <a:rPr lang="hr-HR" dirty="0"/>
              <a:t> </a:t>
            </a:r>
            <a:r>
              <a:rPr lang="hr-HR" dirty="0" err="1"/>
              <a:t>cross‑platform</a:t>
            </a:r>
            <a:r>
              <a:rPr lang="hr-HR" dirty="0"/>
              <a:t> </a:t>
            </a:r>
            <a:r>
              <a:rPr lang="hr-HR" dirty="0" err="1"/>
              <a:t>mobile</a:t>
            </a:r>
            <a:r>
              <a:rPr lang="hr-HR" dirty="0"/>
              <a:t> </a:t>
            </a:r>
            <a:r>
              <a:rPr lang="hr-HR" dirty="0" err="1"/>
              <a:t>with</a:t>
            </a:r>
            <a:r>
              <a:rPr lang="hr-HR" dirty="0"/>
              <a:t> </a:t>
            </a:r>
            <a:r>
              <a:rPr lang="hr-HR" dirty="0" err="1"/>
              <a:t>React</a:t>
            </a:r>
            <a:r>
              <a:rPr lang="hr-HR" dirty="0"/>
              <a:t> </a:t>
            </a:r>
            <a:r>
              <a:rPr lang="hr-HR" dirty="0" err="1"/>
              <a:t>Native</a:t>
            </a:r>
            <a:r>
              <a:rPr lang="hr-HR" dirty="0"/>
              <a:t>.</a:t>
            </a:r>
          </a:p>
          <a:p>
            <a:pPr>
              <a:buFont typeface="Arial" panose="020B0604020202020204" pitchFamily="34" charset="0"/>
              <a:buChar char="•"/>
            </a:pPr>
            <a:r>
              <a:rPr lang="hr-HR" dirty="0" err="1"/>
              <a:t>Contrast</a:t>
            </a:r>
            <a:r>
              <a:rPr lang="hr-HR" dirty="0"/>
              <a:t> </a:t>
            </a:r>
            <a:r>
              <a:rPr lang="hr-HR" dirty="0" err="1"/>
              <a:t>interpreted</a:t>
            </a:r>
            <a:r>
              <a:rPr lang="hr-HR" dirty="0"/>
              <a:t> (JS) vs. </a:t>
            </a:r>
            <a:r>
              <a:rPr lang="hr-HR" dirty="0" err="1"/>
              <a:t>compiled</a:t>
            </a:r>
            <a:r>
              <a:rPr lang="hr-HR" dirty="0"/>
              <a:t> (Java) </a:t>
            </a:r>
            <a:r>
              <a:rPr lang="hr-HR" dirty="0" err="1"/>
              <a:t>languages</a:t>
            </a:r>
            <a:r>
              <a:rPr lang="hr-HR" dirty="0"/>
              <a:t> </a:t>
            </a:r>
            <a:r>
              <a:rPr lang="hr-HR" dirty="0" err="1"/>
              <a:t>and</a:t>
            </a:r>
            <a:r>
              <a:rPr lang="hr-HR" dirty="0"/>
              <a:t> </a:t>
            </a:r>
            <a:r>
              <a:rPr lang="hr-HR" dirty="0" err="1"/>
              <a:t>explain</a:t>
            </a:r>
            <a:r>
              <a:rPr lang="hr-HR" dirty="0"/>
              <a:t> </a:t>
            </a:r>
            <a:r>
              <a:rPr lang="hr-HR" dirty="0" err="1"/>
              <a:t>why</a:t>
            </a:r>
            <a:r>
              <a:rPr lang="hr-HR" dirty="0"/>
              <a:t> JS </a:t>
            </a:r>
            <a:r>
              <a:rPr lang="hr-HR" dirty="0" err="1"/>
              <a:t>was</a:t>
            </a:r>
            <a:r>
              <a:rPr lang="hr-HR" dirty="0"/>
              <a:t> </a:t>
            </a:r>
            <a:r>
              <a:rPr lang="hr-HR" dirty="0" err="1"/>
              <a:t>named</a:t>
            </a:r>
            <a:r>
              <a:rPr lang="hr-HR" dirty="0"/>
              <a:t> for marketing </a:t>
            </a:r>
            <a:r>
              <a:rPr lang="hr-HR" dirty="0" err="1"/>
              <a:t>in</a:t>
            </a:r>
            <a:r>
              <a:rPr lang="hr-HR" dirty="0"/>
              <a:t> </a:t>
            </a:r>
            <a:r>
              <a:rPr lang="hr-HR" dirty="0" err="1"/>
              <a:t>the</a:t>
            </a:r>
            <a:r>
              <a:rPr lang="hr-HR" dirty="0"/>
              <a:t> 90s.</a:t>
            </a:r>
          </a:p>
          <a:p>
            <a:endParaRPr lang="en-US" b="1" dirty="0"/>
          </a:p>
        </p:txBody>
      </p:sp>
      <p:sp>
        <p:nvSpPr>
          <p:cNvPr id="4" name="Slide Number Placeholder 3"/>
          <p:cNvSpPr>
            <a:spLocks noGrp="1"/>
          </p:cNvSpPr>
          <p:nvPr>
            <p:ph type="sldNum" sz="quarter" idx="5"/>
          </p:nvPr>
        </p:nvSpPr>
        <p:spPr/>
        <p:txBody>
          <a:bodyPr/>
          <a:lstStyle/>
          <a:p>
            <a:fld id="{90A064B2-EFF6-4760-BE09-0DEDA56827BE}" type="slidenum">
              <a:rPr lang="hr-HR" smtClean="0"/>
              <a:t>86</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coding</a:t>
            </a:r>
            <a:r>
              <a:rPr lang="hr-HR" dirty="0"/>
              <a:t> </a:t>
            </a:r>
            <a:r>
              <a:rPr lang="hr-HR" dirty="0" err="1"/>
              <a:t>styles</a:t>
            </a:r>
            <a:r>
              <a:rPr lang="hr-HR" dirty="0"/>
              <a:t>: single </a:t>
            </a:r>
            <a:r>
              <a:rPr lang="hr-HR" dirty="0" err="1"/>
              <a:t>versus</a:t>
            </a:r>
            <a:r>
              <a:rPr lang="hr-HR" dirty="0"/>
              <a:t> </a:t>
            </a:r>
            <a:r>
              <a:rPr lang="hr-HR" dirty="0" err="1"/>
              <a:t>double</a:t>
            </a:r>
            <a:r>
              <a:rPr lang="hr-HR" dirty="0"/>
              <a:t> </a:t>
            </a:r>
            <a:r>
              <a:rPr lang="hr-HR" dirty="0" err="1"/>
              <a:t>quotes</a:t>
            </a:r>
            <a:r>
              <a:rPr lang="hr-HR" dirty="0"/>
              <a:t>, </a:t>
            </a:r>
            <a:r>
              <a:rPr lang="hr-HR" dirty="0" err="1"/>
              <a:t>semicolon</a:t>
            </a:r>
            <a:r>
              <a:rPr lang="hr-HR" dirty="0"/>
              <a:t> </a:t>
            </a:r>
            <a:r>
              <a:rPr lang="hr-HR" dirty="0" err="1"/>
              <a:t>usage</a:t>
            </a:r>
            <a:r>
              <a:rPr lang="hr-HR" dirty="0"/>
              <a:t>, </a:t>
            </a:r>
            <a:r>
              <a:rPr lang="hr-HR" dirty="0" err="1"/>
              <a:t>naming</a:t>
            </a:r>
            <a:r>
              <a:rPr lang="hr-HR" dirty="0"/>
              <a:t> </a:t>
            </a:r>
            <a:r>
              <a:rPr lang="hr-HR" dirty="0" err="1"/>
              <a:t>conventions</a:t>
            </a:r>
            <a:r>
              <a:rPr lang="hr-HR" dirty="0"/>
              <a:t>.</a:t>
            </a:r>
          </a:p>
          <a:p>
            <a:pPr>
              <a:buFont typeface="Arial" panose="020B0604020202020204" pitchFamily="34" charset="0"/>
              <a:buChar char="•"/>
            </a:pPr>
            <a:r>
              <a:rPr lang="hr-HR" dirty="0" err="1"/>
              <a:t>Recommend</a:t>
            </a:r>
            <a:r>
              <a:rPr lang="hr-HR" dirty="0"/>
              <a:t> </a:t>
            </a:r>
            <a:r>
              <a:rPr lang="hr-HR" dirty="0" err="1"/>
              <a:t>adopting</a:t>
            </a:r>
            <a:r>
              <a:rPr lang="hr-HR" dirty="0"/>
              <a:t> a </a:t>
            </a:r>
            <a:r>
              <a:rPr lang="hr-HR" dirty="0" err="1"/>
              <a:t>style</a:t>
            </a:r>
            <a:r>
              <a:rPr lang="hr-HR" dirty="0"/>
              <a:t> </a:t>
            </a:r>
            <a:r>
              <a:rPr lang="hr-HR" dirty="0" err="1"/>
              <a:t>guide</a:t>
            </a:r>
            <a:r>
              <a:rPr lang="hr-HR" dirty="0"/>
              <a:t> (</a:t>
            </a:r>
            <a:r>
              <a:rPr lang="hr-HR" dirty="0" err="1"/>
              <a:t>Airbnb</a:t>
            </a:r>
            <a:r>
              <a:rPr lang="hr-HR" dirty="0"/>
              <a:t>, Google) </a:t>
            </a:r>
            <a:r>
              <a:rPr lang="hr-HR" dirty="0" err="1"/>
              <a:t>and</a:t>
            </a:r>
            <a:r>
              <a:rPr lang="hr-HR" dirty="0"/>
              <a:t> </a:t>
            </a:r>
            <a:r>
              <a:rPr lang="hr-HR" dirty="0" err="1"/>
              <a:t>using</a:t>
            </a:r>
            <a:r>
              <a:rPr lang="hr-HR" dirty="0"/>
              <a:t> </a:t>
            </a:r>
            <a:r>
              <a:rPr lang="hr-HR" dirty="0" err="1"/>
              <a:t>linters</a:t>
            </a:r>
            <a:r>
              <a:rPr lang="hr-HR" dirty="0"/>
              <a:t> (</a:t>
            </a:r>
            <a:r>
              <a:rPr lang="hr-HR" dirty="0" err="1"/>
              <a:t>ESLint</a:t>
            </a:r>
            <a:r>
              <a:rPr lang="hr-HR" dirty="0"/>
              <a:t>).</a:t>
            </a:r>
          </a:p>
          <a:p>
            <a:pPr>
              <a:buNone/>
            </a:pPr>
            <a:r>
              <a:rPr lang="hr-HR" b="1" dirty="0"/>
              <a:t>Resources:</a:t>
            </a:r>
            <a:endParaRPr lang="hr-HR" dirty="0"/>
          </a:p>
          <a:p>
            <a:pPr>
              <a:buFont typeface="Arial" panose="020B0604020202020204" pitchFamily="34" charset="0"/>
              <a:buChar char="•"/>
            </a:pPr>
            <a:r>
              <a:rPr lang="hr-HR" dirty="0" err="1"/>
              <a:t>Airbnb</a:t>
            </a:r>
            <a:r>
              <a:rPr lang="hr-HR" dirty="0"/>
              <a:t> JavaScript </a:t>
            </a:r>
            <a:r>
              <a:rPr lang="hr-HR" dirty="0" err="1"/>
              <a:t>Style</a:t>
            </a:r>
            <a:r>
              <a:rPr lang="hr-HR" dirty="0"/>
              <a:t> </a:t>
            </a:r>
            <a:r>
              <a:rPr lang="hr-HR" dirty="0" err="1"/>
              <a:t>Guide</a:t>
            </a:r>
            <a:r>
              <a:rPr lang="hr-HR" dirty="0"/>
              <a:t> – </a:t>
            </a:r>
            <a:r>
              <a:rPr lang="hr-HR" dirty="0">
                <a:hlinkClick r:id="rId3"/>
              </a:rPr>
              <a:t>github.com/</a:t>
            </a:r>
            <a:r>
              <a:rPr lang="hr-HR" dirty="0" err="1">
                <a:hlinkClick r:id="rId3"/>
              </a:rPr>
              <a:t>airbnb</a:t>
            </a:r>
            <a:r>
              <a:rPr lang="hr-HR" dirty="0">
                <a:hlinkClick r:id="rId3"/>
              </a:rPr>
              <a:t>/</a:t>
            </a:r>
            <a:r>
              <a:rPr lang="hr-HR" dirty="0" err="1">
                <a:hlinkClick r:id="rId3"/>
              </a:rPr>
              <a:t>javascript</a:t>
            </a:r>
            <a:endParaRPr lang="hr-HR" dirty="0"/>
          </a:p>
          <a:p>
            <a:pPr>
              <a:buFont typeface="Arial" panose="020B0604020202020204" pitchFamily="34" charset="0"/>
              <a:buChar char="•"/>
            </a:pPr>
            <a:r>
              <a:rPr lang="hr-HR" dirty="0" err="1"/>
              <a:t>ESLint</a:t>
            </a:r>
            <a:r>
              <a:rPr lang="hr-HR" dirty="0"/>
              <a:t> – </a:t>
            </a:r>
            <a:r>
              <a:rPr lang="hr-HR" dirty="0">
                <a:hlinkClick r:id="rId4"/>
              </a:rPr>
              <a:t>eslint.org</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87</a:t>
            </a:fld>
            <a:endParaRPr lang="hr-HR"/>
          </a:p>
        </p:txBody>
      </p:sp>
    </p:spTree>
    <p:extLst>
      <p:ext uri="{BB962C8B-B14F-4D97-AF65-F5344CB8AC3E}">
        <p14:creationId xmlns:p14="http://schemas.microsoft.com/office/powerpoint/2010/main" val="5493732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Inline</a:t>
            </a:r>
            <a:r>
              <a:rPr lang="hr-HR" b="1" dirty="0"/>
              <a:t>:</a:t>
            </a:r>
            <a:r>
              <a:rPr lang="hr-HR" dirty="0"/>
              <a:t> &lt;</a:t>
            </a:r>
            <a:r>
              <a:rPr lang="hr-HR" dirty="0" err="1"/>
              <a:t>button</a:t>
            </a:r>
            <a:r>
              <a:rPr lang="hr-HR" dirty="0"/>
              <a:t> </a:t>
            </a:r>
            <a:r>
              <a:rPr lang="hr-HR" dirty="0" err="1"/>
              <a:t>onclick</a:t>
            </a:r>
            <a:r>
              <a:rPr lang="hr-HR" dirty="0"/>
              <a:t>="…"&gt; – </a:t>
            </a:r>
            <a:r>
              <a:rPr lang="hr-HR" dirty="0" err="1"/>
              <a:t>quick</a:t>
            </a:r>
            <a:r>
              <a:rPr lang="hr-HR" dirty="0"/>
              <a:t> </a:t>
            </a:r>
            <a:r>
              <a:rPr lang="hr-HR" dirty="0" err="1"/>
              <a:t>tests</a:t>
            </a:r>
            <a:r>
              <a:rPr lang="hr-HR" dirty="0"/>
              <a:t> but </a:t>
            </a:r>
            <a:r>
              <a:rPr lang="hr-HR" dirty="0" err="1"/>
              <a:t>poor</a:t>
            </a:r>
            <a:r>
              <a:rPr lang="hr-HR" dirty="0"/>
              <a:t> </a:t>
            </a:r>
            <a:r>
              <a:rPr lang="hr-HR" dirty="0" err="1"/>
              <a:t>maintainability</a:t>
            </a:r>
            <a:r>
              <a:rPr lang="hr-HR" dirty="0"/>
              <a:t>.</a:t>
            </a:r>
          </a:p>
          <a:p>
            <a:pPr>
              <a:buFont typeface="Arial" panose="020B0604020202020204" pitchFamily="34" charset="0"/>
              <a:buChar char="•"/>
            </a:pPr>
            <a:r>
              <a:rPr lang="hr-HR" b="1" dirty="0" err="1"/>
              <a:t>Internal</a:t>
            </a:r>
            <a:r>
              <a:rPr lang="hr-HR" b="1" dirty="0"/>
              <a:t>:</a:t>
            </a:r>
            <a:r>
              <a:rPr lang="hr-HR" dirty="0"/>
              <a:t> &lt;</a:t>
            </a:r>
            <a:r>
              <a:rPr lang="hr-HR" dirty="0" err="1"/>
              <a:t>script</a:t>
            </a:r>
            <a:r>
              <a:rPr lang="hr-HR" dirty="0"/>
              <a:t>&gt; </a:t>
            </a:r>
            <a:r>
              <a:rPr lang="hr-HR" dirty="0" err="1"/>
              <a:t>in</a:t>
            </a:r>
            <a:r>
              <a:rPr lang="hr-HR" dirty="0"/>
              <a:t> </a:t>
            </a:r>
            <a:r>
              <a:rPr lang="hr-HR" dirty="0" err="1"/>
              <a:t>the</a:t>
            </a:r>
            <a:r>
              <a:rPr lang="hr-HR" dirty="0"/>
              <a:t> </a:t>
            </a:r>
            <a:r>
              <a:rPr lang="hr-HR" dirty="0" err="1"/>
              <a:t>page</a:t>
            </a:r>
            <a:r>
              <a:rPr lang="hr-HR" dirty="0"/>
              <a:t> </a:t>
            </a:r>
            <a:r>
              <a:rPr lang="hr-HR" dirty="0" err="1"/>
              <a:t>head</a:t>
            </a:r>
            <a:r>
              <a:rPr lang="hr-HR" dirty="0"/>
              <a:t>/</a:t>
            </a:r>
            <a:r>
              <a:rPr lang="hr-HR" dirty="0" err="1"/>
              <a:t>body</a:t>
            </a:r>
            <a:r>
              <a:rPr lang="hr-HR" dirty="0"/>
              <a:t> – </a:t>
            </a:r>
            <a:r>
              <a:rPr lang="hr-HR" dirty="0" err="1"/>
              <a:t>central</a:t>
            </a:r>
            <a:r>
              <a:rPr lang="hr-HR" dirty="0"/>
              <a:t> per‑</a:t>
            </a:r>
            <a:r>
              <a:rPr lang="hr-HR" dirty="0" err="1"/>
              <a:t>page</a:t>
            </a:r>
            <a:r>
              <a:rPr lang="hr-HR" dirty="0"/>
              <a:t>, but </a:t>
            </a:r>
            <a:r>
              <a:rPr lang="hr-HR" dirty="0" err="1"/>
              <a:t>duplicates</a:t>
            </a:r>
            <a:r>
              <a:rPr lang="hr-HR" dirty="0"/>
              <a:t> </a:t>
            </a:r>
            <a:r>
              <a:rPr lang="hr-HR" dirty="0" err="1"/>
              <a:t>across</a:t>
            </a:r>
            <a:r>
              <a:rPr lang="hr-HR" dirty="0"/>
              <a:t> </a:t>
            </a:r>
            <a:r>
              <a:rPr lang="hr-HR" dirty="0" err="1"/>
              <a:t>pages</a:t>
            </a:r>
            <a:r>
              <a:rPr lang="hr-HR" dirty="0"/>
              <a:t>.</a:t>
            </a:r>
          </a:p>
          <a:p>
            <a:pPr>
              <a:buFont typeface="Arial" panose="020B0604020202020204" pitchFamily="34" charset="0"/>
              <a:buChar char="•"/>
            </a:pPr>
            <a:r>
              <a:rPr lang="hr-HR" b="1" dirty="0"/>
              <a:t>External:</a:t>
            </a:r>
            <a:r>
              <a:rPr lang="hr-HR" dirty="0"/>
              <a:t> &lt;script src="app.js" defer&gt; – best practice for caching and separation of concerns; explain defer/async.</a:t>
            </a:r>
          </a:p>
        </p:txBody>
      </p:sp>
      <p:sp>
        <p:nvSpPr>
          <p:cNvPr id="4" name="Slide Number Placeholder 3"/>
          <p:cNvSpPr>
            <a:spLocks noGrp="1"/>
          </p:cNvSpPr>
          <p:nvPr>
            <p:ph type="sldNum" sz="quarter" idx="5"/>
          </p:nvPr>
        </p:nvSpPr>
        <p:spPr/>
        <p:txBody>
          <a:bodyPr/>
          <a:lstStyle/>
          <a:p>
            <a:fld id="{90A064B2-EFF6-4760-BE09-0DEDA56827BE}" type="slidenum">
              <a:rPr lang="hr-HR" smtClean="0"/>
              <a:t>88</a:t>
            </a:fld>
            <a:endParaRPr lang="hr-HR"/>
          </a:p>
        </p:txBody>
      </p:sp>
    </p:spTree>
    <p:extLst>
      <p:ext uri="{BB962C8B-B14F-4D97-AF65-F5344CB8AC3E}">
        <p14:creationId xmlns:p14="http://schemas.microsoft.com/office/powerpoint/2010/main" val="1927441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primitive</a:t>
            </a:r>
            <a:r>
              <a:rPr lang="hr-HR" dirty="0"/>
              <a:t> </a:t>
            </a:r>
            <a:r>
              <a:rPr lang="hr-HR" dirty="0" err="1"/>
              <a:t>types</a:t>
            </a:r>
            <a:r>
              <a:rPr lang="hr-HR" dirty="0"/>
              <a:t> (</a:t>
            </a:r>
            <a:r>
              <a:rPr lang="hr-HR" dirty="0" err="1"/>
              <a:t>String</a:t>
            </a:r>
            <a:r>
              <a:rPr lang="hr-HR" dirty="0"/>
              <a:t>, </a:t>
            </a:r>
            <a:r>
              <a:rPr lang="hr-HR" dirty="0" err="1"/>
              <a:t>Number</a:t>
            </a:r>
            <a:r>
              <a:rPr lang="hr-HR" dirty="0"/>
              <a:t>, </a:t>
            </a:r>
            <a:r>
              <a:rPr lang="hr-HR" dirty="0" err="1"/>
              <a:t>Boolean</a:t>
            </a:r>
            <a:r>
              <a:rPr lang="hr-HR" dirty="0"/>
              <a:t>, </a:t>
            </a:r>
            <a:r>
              <a:rPr lang="hr-HR" dirty="0" err="1"/>
              <a:t>null</a:t>
            </a:r>
            <a:r>
              <a:rPr lang="hr-HR" dirty="0"/>
              <a:t>, </a:t>
            </a:r>
            <a:r>
              <a:rPr lang="hr-HR" dirty="0" err="1"/>
              <a:t>undefined</a:t>
            </a:r>
            <a:r>
              <a:rPr lang="hr-HR" dirty="0"/>
              <a:t>, </a:t>
            </a:r>
            <a:r>
              <a:rPr lang="hr-HR" dirty="0" err="1"/>
              <a:t>Symbol</a:t>
            </a:r>
            <a:r>
              <a:rPr lang="hr-HR" dirty="0"/>
              <a:t>, </a:t>
            </a:r>
            <a:r>
              <a:rPr lang="hr-HR" dirty="0" err="1"/>
              <a:t>BigInt</a:t>
            </a:r>
            <a:r>
              <a:rPr lang="hr-HR" dirty="0"/>
              <a:t>) </a:t>
            </a:r>
            <a:r>
              <a:rPr lang="hr-HR" dirty="0" err="1"/>
              <a:t>and</a:t>
            </a:r>
            <a:r>
              <a:rPr lang="hr-HR" dirty="0"/>
              <a:t> </a:t>
            </a:r>
            <a:r>
              <a:rPr lang="hr-HR" dirty="0" err="1"/>
              <a:t>Objects</a:t>
            </a:r>
            <a:r>
              <a:rPr lang="hr-HR" dirty="0"/>
              <a:t>.</a:t>
            </a:r>
          </a:p>
          <a:p>
            <a:pPr>
              <a:buFont typeface="Arial" panose="020B0604020202020204" pitchFamily="34" charset="0"/>
              <a:buChar char="•"/>
            </a:pPr>
            <a:r>
              <a:rPr lang="hr-HR" dirty="0" err="1"/>
              <a:t>Demonstrate</a:t>
            </a:r>
            <a:r>
              <a:rPr lang="hr-HR" dirty="0"/>
              <a:t> </a:t>
            </a:r>
            <a:r>
              <a:rPr lang="hr-HR" dirty="0" err="1"/>
              <a:t>type</a:t>
            </a:r>
            <a:r>
              <a:rPr lang="hr-HR" dirty="0"/>
              <a:t> </a:t>
            </a:r>
            <a:r>
              <a:rPr lang="hr-HR" dirty="0" err="1"/>
              <a:t>coercion</a:t>
            </a:r>
            <a:r>
              <a:rPr lang="hr-HR" dirty="0"/>
              <a:t> </a:t>
            </a:r>
            <a:r>
              <a:rPr lang="hr-HR" dirty="0" err="1"/>
              <a:t>pitfalls</a:t>
            </a:r>
            <a:r>
              <a:rPr lang="hr-HR" dirty="0"/>
              <a:t> ('5' + 2 === '52' vs. 5 + +'2' === 7).</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90</a:t>
            </a:fld>
            <a:endParaRPr lang="hr-HR"/>
          </a:p>
        </p:txBody>
      </p:sp>
    </p:spTree>
    <p:extLst>
      <p:ext uri="{BB962C8B-B14F-4D97-AF65-F5344CB8AC3E}">
        <p14:creationId xmlns:p14="http://schemas.microsoft.com/office/powerpoint/2010/main" val="7468454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var, let, and const. Recommend defaulting to const, then let for </a:t>
            </a:r>
            <a:r>
              <a:rPr lang="en-US" dirty="0" err="1"/>
              <a:t>reassignable</a:t>
            </a:r>
            <a:r>
              <a:rPr lang="en-US" dirty="0"/>
              <a:t> variables.</a:t>
            </a:r>
          </a:p>
          <a:p>
            <a:pPr>
              <a:buFont typeface="Arial" panose="020B0604020202020204" pitchFamily="34" charset="0"/>
              <a:buChar char="•"/>
            </a:pPr>
            <a:r>
              <a:rPr lang="en-US" dirty="0"/>
              <a:t>Show examples of redeclaration and scope differences in a live REPL.</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var, let, and const</a:t>
            </a:r>
            <a:endParaRPr lang="en-US" dirty="0"/>
          </a:p>
          <a:p>
            <a:pPr>
              <a:buFont typeface="Arial" panose="020B0604020202020204" pitchFamily="34" charset="0"/>
              <a:buChar char="•"/>
            </a:pPr>
            <a:r>
              <a:rPr lang="en-US" dirty="0"/>
              <a:t>JavaScript Info – Let and Const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91</a:t>
            </a:fld>
            <a:endParaRPr lang="hr-HR"/>
          </a:p>
        </p:txBody>
      </p:sp>
    </p:spTree>
    <p:extLst>
      <p:ext uri="{BB962C8B-B14F-4D97-AF65-F5344CB8AC3E}">
        <p14:creationId xmlns:p14="http://schemas.microsoft.com/office/powerpoint/2010/main" val="7845945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Explain</a:t>
            </a:r>
            <a:r>
              <a:rPr lang="hr-HR" dirty="0"/>
              <a:t> </a:t>
            </a:r>
            <a:r>
              <a:rPr lang="hr-HR" dirty="0" err="1"/>
              <a:t>function</a:t>
            </a:r>
            <a:r>
              <a:rPr lang="hr-HR" dirty="0"/>
              <a:t> vs. </a:t>
            </a:r>
            <a:r>
              <a:rPr lang="hr-HR" dirty="0" err="1"/>
              <a:t>block</a:t>
            </a:r>
            <a:r>
              <a:rPr lang="hr-HR" dirty="0"/>
              <a:t> </a:t>
            </a:r>
            <a:r>
              <a:rPr lang="hr-HR" dirty="0" err="1"/>
              <a:t>scope</a:t>
            </a:r>
            <a:r>
              <a:rPr lang="hr-HR" dirty="0"/>
              <a:t>. </a:t>
            </a:r>
            <a:r>
              <a:rPr lang="hr-HR" dirty="0" err="1"/>
              <a:t>Demonstrate</a:t>
            </a:r>
            <a:r>
              <a:rPr lang="hr-HR" dirty="0"/>
              <a:t> </a:t>
            </a:r>
            <a:r>
              <a:rPr lang="hr-HR" dirty="0" err="1"/>
              <a:t>Temporal</a:t>
            </a:r>
            <a:r>
              <a:rPr lang="hr-HR" dirty="0"/>
              <a:t> Dead Zone (TDZ) </a:t>
            </a:r>
            <a:r>
              <a:rPr lang="hr-HR" dirty="0" err="1"/>
              <a:t>when</a:t>
            </a:r>
            <a:r>
              <a:rPr lang="hr-HR" dirty="0"/>
              <a:t> </a:t>
            </a:r>
            <a:r>
              <a:rPr lang="hr-HR" dirty="0" err="1"/>
              <a:t>accessing</a:t>
            </a:r>
            <a:r>
              <a:rPr lang="hr-HR" dirty="0"/>
              <a:t> let/</a:t>
            </a:r>
            <a:r>
              <a:rPr lang="hr-HR" dirty="0" err="1"/>
              <a:t>const</a:t>
            </a:r>
            <a:r>
              <a:rPr lang="hr-HR" dirty="0"/>
              <a:t> </a:t>
            </a:r>
            <a:r>
              <a:rPr lang="hr-HR" dirty="0" err="1"/>
              <a:t>before</a:t>
            </a:r>
            <a:r>
              <a:rPr lang="hr-HR" dirty="0"/>
              <a:t> </a:t>
            </a:r>
            <a:r>
              <a:rPr lang="hr-HR" dirty="0" err="1"/>
              <a:t>declaration</a:t>
            </a:r>
            <a:r>
              <a:rPr lang="hr-HR" dirty="0"/>
              <a:t>.</a:t>
            </a:r>
          </a:p>
          <a:p>
            <a:pPr>
              <a:buFont typeface="Arial" panose="020B0604020202020204" pitchFamily="34" charset="0"/>
              <a:buChar char="•"/>
            </a:pPr>
            <a:r>
              <a:rPr lang="hr-HR" dirty="0"/>
              <a:t>Show how var </a:t>
            </a:r>
            <a:r>
              <a:rPr lang="hr-HR" dirty="0" err="1"/>
              <a:t>is</a:t>
            </a:r>
            <a:r>
              <a:rPr lang="hr-HR" dirty="0"/>
              <a:t> </a:t>
            </a:r>
            <a:r>
              <a:rPr lang="hr-HR" dirty="0" err="1"/>
              <a:t>hoisted</a:t>
            </a:r>
            <a:r>
              <a:rPr lang="hr-HR" dirty="0"/>
              <a:t> </a:t>
            </a:r>
            <a:r>
              <a:rPr lang="hr-HR" dirty="0" err="1"/>
              <a:t>with</a:t>
            </a:r>
            <a:r>
              <a:rPr lang="hr-HR" dirty="0"/>
              <a:t> </a:t>
            </a:r>
            <a:r>
              <a:rPr lang="hr-HR" dirty="0" err="1"/>
              <a:t>an</a:t>
            </a:r>
            <a:r>
              <a:rPr lang="hr-HR" dirty="0"/>
              <a:t> </a:t>
            </a:r>
            <a:r>
              <a:rPr lang="hr-HR" dirty="0" err="1"/>
              <a:t>example</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Scope</a:t>
            </a:r>
            <a:endParaRPr lang="hr-HR" dirty="0"/>
          </a:p>
          <a:p>
            <a:pPr>
              <a:buFont typeface="Arial" panose="020B0604020202020204" pitchFamily="34" charset="0"/>
              <a:buChar char="•"/>
            </a:pPr>
            <a:r>
              <a:rPr lang="hr-HR" dirty="0"/>
              <a:t>JavaScript Info – </a:t>
            </a:r>
            <a:r>
              <a:rPr lang="hr-HR" dirty="0" err="1"/>
              <a:t>Hoisting</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92</a:t>
            </a:fld>
            <a:endParaRPr lang="hr-HR"/>
          </a:p>
        </p:txBody>
      </p:sp>
    </p:spTree>
    <p:extLst>
      <p:ext uri="{BB962C8B-B14F-4D97-AF65-F5344CB8AC3E}">
        <p14:creationId xmlns:p14="http://schemas.microsoft.com/office/powerpoint/2010/main" val="397453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 Emphasize that HTML is mandatory for any web page and serves as the structural foundation on which CSS and JavaScript build design and interactivity.</a:t>
            </a:r>
            <a:br>
              <a:rPr lang="en-US" dirty="0"/>
            </a:br>
            <a:r>
              <a:rPr lang="en-US" dirty="0"/>
              <a:t>• Open with a discussion on how browsers parse these three components to render a complete webpage.</a:t>
            </a:r>
            <a:br>
              <a:rPr lang="en-US" dirty="0"/>
            </a:br>
            <a:r>
              <a:rPr lang="en-US" dirty="0"/>
              <a:t>• Consider demonstrating a simple “Hello World” HTML file in Visual Studio Code with Live Preview.</a:t>
            </a:r>
          </a:p>
          <a:p>
            <a:pPr>
              <a:buNone/>
            </a:pPr>
            <a:r>
              <a:rPr lang="en-US" b="1" dirty="0"/>
              <a:t>Resources:</a:t>
            </a:r>
            <a:br>
              <a:rPr lang="en-US" dirty="0"/>
            </a:br>
            <a:r>
              <a:rPr lang="en-US" dirty="0"/>
              <a:t>• https://developer.mozilla.org/en-US/docs/Web/HTML for a thorough introduction.</a:t>
            </a:r>
            <a:br>
              <a:rPr lang="en-US" dirty="0"/>
            </a:br>
            <a:r>
              <a:rPr lang="en-US" b="1" dirty="0"/>
              <a:t>Additional Reading:</a:t>
            </a:r>
            <a:br>
              <a:rPr lang="en-US" dirty="0"/>
            </a:br>
            <a:r>
              <a:rPr lang="en-US" dirty="0"/>
              <a:t>• </a:t>
            </a:r>
            <a:r>
              <a:rPr lang="en-US" i="1" dirty="0"/>
              <a:t>HTML and CSS: Design and Build Websites</a:t>
            </a:r>
            <a:r>
              <a:rPr lang="en-US" dirty="0"/>
              <a:t> by Jon Duckett</a:t>
            </a:r>
            <a:br>
              <a:rPr lang="en-US" dirty="0"/>
            </a:br>
            <a:r>
              <a:rPr lang="en-US" dirty="0"/>
              <a:t>• </a:t>
            </a:r>
            <a:r>
              <a:rPr lang="en-US" i="1" dirty="0"/>
              <a:t>Learning Web Design: A Beginner’s Guide to HTML, CSS, JavaScript, and Web Graphics</a:t>
            </a:r>
            <a:r>
              <a:rPr lang="en-US" dirty="0"/>
              <a:t> by Jennifer </a:t>
            </a:r>
            <a:r>
              <a:rPr lang="en-US" dirty="0" err="1"/>
              <a:t>Niederst</a:t>
            </a:r>
            <a:r>
              <a:rPr lang="en-US" dirty="0"/>
              <a:t> Robbins</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14</a:t>
            </a:fld>
            <a:endParaRPr lang="hr-HR"/>
          </a:p>
        </p:txBody>
      </p:sp>
    </p:spTree>
    <p:extLst>
      <p:ext uri="{BB962C8B-B14F-4D97-AF65-F5344CB8AC3E}">
        <p14:creationId xmlns:p14="http://schemas.microsoft.com/office/powerpoint/2010/main" val="3287945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t>
            </a:r>
            <a:r>
              <a:rPr lang="en-US" dirty="0" err="1"/>
              <a:t>str.length</a:t>
            </a:r>
            <a:r>
              <a:rPr lang="en-US" dirty="0"/>
              <a:t> to enforce limits (e.g., Twitter‐style 140‑character checks).</a:t>
            </a:r>
          </a:p>
          <a:p>
            <a:pPr>
              <a:buFont typeface="Arial" panose="020B0604020202020204" pitchFamily="34" charset="0"/>
              <a:buChar char="•"/>
            </a:pPr>
            <a:r>
              <a:rPr lang="en-US" dirty="0"/>
              <a:t>Walk through a prompt/alert exercise that counts remaining characters.</a:t>
            </a:r>
          </a:p>
          <a:p>
            <a:pPr>
              <a:buNone/>
            </a:pPr>
            <a:r>
              <a:rPr lang="en-US" b="1" dirty="0"/>
              <a:t>Resources:</a:t>
            </a:r>
            <a:endParaRPr lang="en-US" dirty="0"/>
          </a:p>
          <a:p>
            <a:pPr>
              <a:buFont typeface="Arial" panose="020B0604020202020204" pitchFamily="34" charset="0"/>
              <a:buChar char="•"/>
            </a:pPr>
            <a:r>
              <a:rPr lang="en-US" dirty="0"/>
              <a:t>MDN Web Docs – </a:t>
            </a:r>
            <a:r>
              <a:rPr lang="en-US" dirty="0" err="1">
                <a:hlinkClick r:id="rId3"/>
              </a:rPr>
              <a:t>String.prototype.length</a:t>
            </a:r>
            <a:endParaRPr lang="en-US"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95</a:t>
            </a:fld>
            <a:endParaRPr lang="hr-HR"/>
          </a:p>
        </p:txBody>
      </p:sp>
    </p:spTree>
    <p:extLst>
      <p:ext uri="{BB962C8B-B14F-4D97-AF65-F5344CB8AC3E}">
        <p14:creationId xmlns:p14="http://schemas.microsoft.com/office/powerpoint/2010/main" val="3653929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96</a:t>
            </a:fld>
            <a:endParaRPr lang="hr-HR"/>
          </a:p>
        </p:txBody>
      </p:sp>
    </p:spTree>
    <p:extLst>
      <p:ext uri="{BB962C8B-B14F-4D97-AF65-F5344CB8AC3E}">
        <p14:creationId xmlns:p14="http://schemas.microsoft.com/office/powerpoint/2010/main" val="17073936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t>
            </a:r>
            <a:r>
              <a:rPr lang="hr-HR" dirty="0" err="1"/>
              <a:t>slice</a:t>
            </a:r>
            <a:r>
              <a:rPr lang="hr-HR" dirty="0"/>
              <a:t>(start, </a:t>
            </a:r>
            <a:r>
              <a:rPr lang="hr-HR" dirty="0" err="1"/>
              <a:t>end</a:t>
            </a:r>
            <a:r>
              <a:rPr lang="hr-HR" dirty="0"/>
              <a:t>), </a:t>
            </a:r>
            <a:r>
              <a:rPr lang="hr-HR" dirty="0" err="1"/>
              <a:t>including</a:t>
            </a:r>
            <a:r>
              <a:rPr lang="hr-HR" dirty="0"/>
              <a:t> negative </a:t>
            </a:r>
            <a:r>
              <a:rPr lang="hr-HR" dirty="0" err="1"/>
              <a:t>indices</a:t>
            </a:r>
            <a:r>
              <a:rPr lang="hr-HR" dirty="0"/>
              <a:t>, to </a:t>
            </a:r>
            <a:r>
              <a:rPr lang="hr-HR" dirty="0" err="1"/>
              <a:t>truncate</a:t>
            </a:r>
            <a:r>
              <a:rPr lang="hr-HR" dirty="0"/>
              <a:t> </a:t>
            </a:r>
            <a:r>
              <a:rPr lang="hr-HR" dirty="0" err="1"/>
              <a:t>text</a:t>
            </a:r>
            <a:r>
              <a:rPr lang="hr-HR" dirty="0"/>
              <a:t>.</a:t>
            </a:r>
          </a:p>
          <a:p>
            <a:pPr>
              <a:buFont typeface="Arial" panose="020B0604020202020204" pitchFamily="34" charset="0"/>
              <a:buChar char="•"/>
            </a:pPr>
            <a:r>
              <a:rPr lang="hr-HR" dirty="0" err="1"/>
              <a:t>Build</a:t>
            </a:r>
            <a:r>
              <a:rPr lang="hr-HR" dirty="0"/>
              <a:t> on </a:t>
            </a:r>
            <a:r>
              <a:rPr lang="hr-HR" dirty="0" err="1"/>
              <a:t>the</a:t>
            </a:r>
            <a:r>
              <a:rPr lang="hr-HR" dirty="0"/>
              <a:t> </a:t>
            </a:r>
            <a:r>
              <a:rPr lang="hr-HR" dirty="0" err="1"/>
              <a:t>length</a:t>
            </a:r>
            <a:r>
              <a:rPr lang="hr-HR" dirty="0"/>
              <a:t> </a:t>
            </a:r>
            <a:r>
              <a:rPr lang="hr-HR" dirty="0" err="1"/>
              <a:t>exercise</a:t>
            </a:r>
            <a:r>
              <a:rPr lang="hr-HR" dirty="0"/>
              <a:t> </a:t>
            </a:r>
            <a:r>
              <a:rPr lang="hr-HR" dirty="0" err="1"/>
              <a:t>by</a:t>
            </a:r>
            <a:r>
              <a:rPr lang="hr-HR" dirty="0"/>
              <a:t> </a:t>
            </a:r>
            <a:r>
              <a:rPr lang="hr-HR" dirty="0" err="1"/>
              <a:t>slicing</a:t>
            </a:r>
            <a:r>
              <a:rPr lang="hr-HR" dirty="0"/>
              <a:t> </a:t>
            </a:r>
            <a:r>
              <a:rPr lang="hr-HR" dirty="0" err="1"/>
              <a:t>text</a:t>
            </a:r>
            <a:r>
              <a:rPr lang="hr-HR" dirty="0"/>
              <a:t> </a:t>
            </a:r>
            <a:r>
              <a:rPr lang="hr-HR" dirty="0" err="1"/>
              <a:t>over</a:t>
            </a:r>
            <a:r>
              <a:rPr lang="hr-HR" dirty="0"/>
              <a:t> 140 </a:t>
            </a:r>
            <a:r>
              <a:rPr lang="hr-HR" dirty="0" err="1"/>
              <a:t>characters</a:t>
            </a:r>
            <a:r>
              <a:rPr lang="hr-HR" dirty="0"/>
              <a:t> </a:t>
            </a:r>
            <a:r>
              <a:rPr lang="hr-HR" dirty="0" err="1"/>
              <a:t>and</a:t>
            </a:r>
            <a:r>
              <a:rPr lang="hr-HR" dirty="0"/>
              <a:t> </a:t>
            </a:r>
            <a:r>
              <a:rPr lang="hr-HR" dirty="0" err="1"/>
              <a:t>displaying</a:t>
            </a:r>
            <a:r>
              <a:rPr lang="hr-HR" dirty="0"/>
              <a:t> via </a:t>
            </a:r>
            <a:r>
              <a:rPr lang="hr-HR" dirty="0" err="1"/>
              <a:t>alert</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String.prototype.slice</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97</a:t>
            </a:fld>
            <a:endParaRPr lang="hr-HR"/>
          </a:p>
        </p:txBody>
      </p:sp>
    </p:spTree>
    <p:extLst>
      <p:ext uri="{BB962C8B-B14F-4D97-AF65-F5344CB8AC3E}">
        <p14:creationId xmlns:p14="http://schemas.microsoft.com/office/powerpoint/2010/main" val="7746149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98</a:t>
            </a:fld>
            <a:endParaRPr lang="hr-HR"/>
          </a:p>
        </p:txBody>
      </p:sp>
    </p:spTree>
    <p:extLst>
      <p:ext uri="{BB962C8B-B14F-4D97-AF65-F5344CB8AC3E}">
        <p14:creationId xmlns:p14="http://schemas.microsoft.com/office/powerpoint/2010/main" val="23288629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Review</a:t>
            </a:r>
            <a:r>
              <a:rPr lang="hr-HR" dirty="0"/>
              <a:t> +, -, *, /, % </a:t>
            </a:r>
            <a:r>
              <a:rPr lang="hr-HR" dirty="0" err="1"/>
              <a:t>and</a:t>
            </a:r>
            <a:r>
              <a:rPr lang="hr-HR" dirty="0"/>
              <a:t> </a:t>
            </a:r>
            <a:r>
              <a:rPr lang="hr-HR" dirty="0" err="1"/>
              <a:t>the</a:t>
            </a:r>
            <a:r>
              <a:rPr lang="hr-HR" dirty="0"/>
              <a:t> </a:t>
            </a:r>
            <a:r>
              <a:rPr lang="hr-HR" dirty="0" err="1"/>
              <a:t>default</a:t>
            </a:r>
            <a:r>
              <a:rPr lang="hr-HR" dirty="0"/>
              <a:t> </a:t>
            </a:r>
            <a:r>
              <a:rPr lang="hr-HR" dirty="0" err="1"/>
              <a:t>precedence</a:t>
            </a:r>
            <a:r>
              <a:rPr lang="hr-HR" dirty="0"/>
              <a:t>; show how </a:t>
            </a:r>
            <a:r>
              <a:rPr lang="hr-HR" dirty="0" err="1"/>
              <a:t>parentheses</a:t>
            </a:r>
            <a:r>
              <a:rPr lang="hr-HR" dirty="0"/>
              <a:t> alter </a:t>
            </a:r>
            <a:r>
              <a:rPr lang="hr-HR" dirty="0" err="1"/>
              <a:t>evaluation</a:t>
            </a:r>
            <a:r>
              <a:rPr lang="hr-HR" dirty="0"/>
              <a:t>.</a:t>
            </a:r>
          </a:p>
          <a:p>
            <a:pPr>
              <a:buFont typeface="Arial" panose="020B0604020202020204" pitchFamily="34" charset="0"/>
              <a:buChar char="•"/>
            </a:pPr>
            <a:r>
              <a:rPr lang="hr-HR" dirty="0" err="1"/>
              <a:t>Example</a:t>
            </a:r>
            <a:r>
              <a:rPr lang="hr-HR" dirty="0"/>
              <a:t> </a:t>
            </a:r>
            <a:r>
              <a:rPr lang="hr-HR" dirty="0" err="1"/>
              <a:t>exercise</a:t>
            </a:r>
            <a:r>
              <a:rPr lang="hr-HR" dirty="0"/>
              <a:t>: </a:t>
            </a:r>
            <a:r>
              <a:rPr lang="hr-HR" dirty="0" err="1"/>
              <a:t>prompt</a:t>
            </a:r>
            <a:r>
              <a:rPr lang="hr-HR" dirty="0"/>
              <a:t> </a:t>
            </a:r>
            <a:r>
              <a:rPr lang="hr-HR" dirty="0" err="1"/>
              <a:t>user</a:t>
            </a:r>
            <a:r>
              <a:rPr lang="hr-HR" dirty="0"/>
              <a:t> for input (</a:t>
            </a:r>
            <a:r>
              <a:rPr lang="hr-HR" dirty="0" err="1"/>
              <a:t>e.g</a:t>
            </a:r>
            <a:r>
              <a:rPr lang="hr-HR" dirty="0"/>
              <a:t>., </a:t>
            </a:r>
            <a:r>
              <a:rPr lang="hr-HR" dirty="0" err="1"/>
              <a:t>dog</a:t>
            </a:r>
            <a:r>
              <a:rPr lang="hr-HR" dirty="0"/>
              <a:t> </a:t>
            </a:r>
            <a:r>
              <a:rPr lang="hr-HR" dirty="0" err="1"/>
              <a:t>years</a:t>
            </a:r>
            <a:r>
              <a:rPr lang="hr-HR" dirty="0"/>
              <a:t> → human </a:t>
            </a:r>
            <a:r>
              <a:rPr lang="hr-HR" dirty="0" err="1"/>
              <a:t>years</a:t>
            </a:r>
            <a:r>
              <a:rPr lang="hr-HR" dirty="0"/>
              <a:t> formula) </a:t>
            </a:r>
            <a:r>
              <a:rPr lang="hr-HR" dirty="0" err="1"/>
              <a:t>and</a:t>
            </a:r>
            <a:r>
              <a:rPr lang="hr-HR" dirty="0"/>
              <a:t> </a:t>
            </a:r>
            <a:r>
              <a:rPr lang="hr-HR" dirty="0" err="1"/>
              <a:t>alert</a:t>
            </a:r>
            <a:r>
              <a:rPr lang="hr-HR" dirty="0"/>
              <a:t>() </a:t>
            </a:r>
            <a:r>
              <a:rPr lang="hr-HR" dirty="0" err="1"/>
              <a:t>result</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Arithmetic</a:t>
            </a:r>
            <a:r>
              <a:rPr lang="hr-HR" dirty="0">
                <a:hlinkClick r:id="rId3"/>
              </a:rPr>
              <a:t> </a:t>
            </a:r>
            <a:r>
              <a:rPr lang="hr-HR" dirty="0" err="1">
                <a:hlinkClick r:id="rId3"/>
              </a:rPr>
              <a:t>operators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Programming</a:t>
            </a:r>
            <a:r>
              <a:rPr lang="hr-HR" i="1" dirty="0"/>
              <a:t> JavaScript </a:t>
            </a:r>
            <a:r>
              <a:rPr lang="hr-HR" i="1" dirty="0" err="1"/>
              <a:t>Applications</a:t>
            </a:r>
            <a:r>
              <a:rPr lang="hr-HR" dirty="0"/>
              <a:t> </a:t>
            </a:r>
            <a:r>
              <a:rPr lang="hr-HR" dirty="0" err="1"/>
              <a:t>by</a:t>
            </a:r>
            <a:r>
              <a:rPr lang="hr-HR" dirty="0"/>
              <a:t> Eric Elliott</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99</a:t>
            </a:fld>
            <a:endParaRPr lang="hr-HR"/>
          </a:p>
        </p:txBody>
      </p:sp>
    </p:spTree>
    <p:extLst>
      <p:ext uri="{BB962C8B-B14F-4D97-AF65-F5344CB8AC3E}">
        <p14:creationId xmlns:p14="http://schemas.microsoft.com/office/powerpoint/2010/main" val="16116071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100</a:t>
            </a:fld>
            <a:endParaRPr lang="hr-HR"/>
          </a:p>
        </p:txBody>
      </p:sp>
    </p:spTree>
    <p:extLst>
      <p:ext uri="{BB962C8B-B14F-4D97-AF65-F5344CB8AC3E}">
        <p14:creationId xmlns:p14="http://schemas.microsoft.com/office/powerpoint/2010/main" val="30074249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a function with function name(params){…} and explain DRY (Don’t Repeat Yourself).</a:t>
            </a:r>
          </a:p>
          <a:p>
            <a:pPr>
              <a:buFont typeface="Arial" panose="020B0604020202020204" pitchFamily="34" charset="0"/>
              <a:buChar char="•"/>
            </a:pPr>
            <a:r>
              <a:rPr lang="en-US" dirty="0"/>
              <a:t>Exercise: replace an alert() with console.log() via a simple function call.</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Functions</a:t>
            </a:r>
            <a:endParaRPr lang="en-US"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101</a:t>
            </a:fld>
            <a:endParaRPr lang="hr-HR"/>
          </a:p>
        </p:txBody>
      </p:sp>
    </p:spTree>
    <p:extLst>
      <p:ext uri="{BB962C8B-B14F-4D97-AF65-F5344CB8AC3E}">
        <p14:creationId xmlns:p14="http://schemas.microsoft.com/office/powerpoint/2010/main" val="18825800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9D93D-9509-9C8C-C0F0-17BB659C4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AC5363-F06C-F29C-A16C-350661311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FBCF4-99A8-1FE3-2D8B-A69050C096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48CD6654-9AE6-EDAD-3501-26A0A764A3DC}"/>
              </a:ext>
            </a:extLst>
          </p:cNvPr>
          <p:cNvSpPr>
            <a:spLocks noGrp="1"/>
          </p:cNvSpPr>
          <p:nvPr>
            <p:ph type="sldNum" sz="quarter" idx="5"/>
          </p:nvPr>
        </p:nvSpPr>
        <p:spPr/>
        <p:txBody>
          <a:bodyPr/>
          <a:lstStyle/>
          <a:p>
            <a:fld id="{307BA6D9-6BE4-4E07-9079-23F043E10DED}" type="slidenum">
              <a:rPr lang="hr-HR" smtClean="0"/>
              <a:t>102</a:t>
            </a:fld>
            <a:endParaRPr lang="hr-HR"/>
          </a:p>
        </p:txBody>
      </p:sp>
    </p:spTree>
    <p:extLst>
      <p:ext uri="{BB962C8B-B14F-4D97-AF65-F5344CB8AC3E}">
        <p14:creationId xmlns:p14="http://schemas.microsoft.com/office/powerpoint/2010/main" val="2546414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how </a:t>
            </a:r>
            <a:r>
              <a:rPr lang="hr-HR" dirty="0" err="1"/>
              <a:t>parameters</a:t>
            </a:r>
            <a:r>
              <a:rPr lang="hr-HR" dirty="0"/>
              <a:t> make </a:t>
            </a:r>
            <a:r>
              <a:rPr lang="hr-HR" dirty="0" err="1"/>
              <a:t>functions</a:t>
            </a:r>
            <a:r>
              <a:rPr lang="hr-HR" dirty="0"/>
              <a:t> </a:t>
            </a:r>
            <a:r>
              <a:rPr lang="hr-HR" dirty="0" err="1"/>
              <a:t>reusable</a:t>
            </a:r>
            <a:r>
              <a:rPr lang="hr-HR" dirty="0"/>
              <a:t> (</a:t>
            </a:r>
            <a:r>
              <a:rPr lang="hr-HR" dirty="0" err="1"/>
              <a:t>e.g</a:t>
            </a:r>
            <a:r>
              <a:rPr lang="hr-HR" dirty="0"/>
              <a:t>., </a:t>
            </a:r>
            <a:r>
              <a:rPr lang="hr-HR" dirty="0" err="1"/>
              <a:t>calculate</a:t>
            </a:r>
            <a:r>
              <a:rPr lang="hr-HR" dirty="0"/>
              <a:t> </a:t>
            </a:r>
            <a:r>
              <a:rPr lang="hr-HR" dirty="0" err="1"/>
              <a:t>bottles</a:t>
            </a:r>
            <a:r>
              <a:rPr lang="hr-HR" dirty="0"/>
              <a:t> </a:t>
            </a:r>
            <a:r>
              <a:rPr lang="hr-HR" dirty="0" err="1"/>
              <a:t>of</a:t>
            </a:r>
            <a:r>
              <a:rPr lang="hr-HR" dirty="0"/>
              <a:t> </a:t>
            </a:r>
            <a:r>
              <a:rPr lang="hr-HR" dirty="0" err="1"/>
              <a:t>milk</a:t>
            </a:r>
            <a:r>
              <a:rPr lang="hr-HR" dirty="0"/>
              <a:t> at $1.50 </a:t>
            </a:r>
            <a:r>
              <a:rPr lang="hr-HR" dirty="0" err="1"/>
              <a:t>each</a:t>
            </a:r>
            <a:r>
              <a:rPr lang="hr-HR" dirty="0"/>
              <a:t>).</a:t>
            </a:r>
          </a:p>
          <a:p>
            <a:pPr>
              <a:buFont typeface="Arial" panose="020B0604020202020204" pitchFamily="34" charset="0"/>
              <a:buChar char="•"/>
            </a:pPr>
            <a:r>
              <a:rPr lang="hr-HR" dirty="0" err="1"/>
              <a:t>Distinguish</a:t>
            </a:r>
            <a:r>
              <a:rPr lang="hr-HR" dirty="0"/>
              <a:t> side‑</a:t>
            </a:r>
            <a:r>
              <a:rPr lang="hr-HR" dirty="0" err="1"/>
              <a:t>effect</a:t>
            </a:r>
            <a:r>
              <a:rPr lang="hr-HR" dirty="0"/>
              <a:t> </a:t>
            </a:r>
            <a:r>
              <a:rPr lang="hr-HR" dirty="0" err="1"/>
              <a:t>functions</a:t>
            </a:r>
            <a:r>
              <a:rPr lang="hr-HR" dirty="0"/>
              <a:t> (no </a:t>
            </a:r>
            <a:r>
              <a:rPr lang="hr-HR" dirty="0" err="1"/>
              <a:t>return</a:t>
            </a:r>
            <a:r>
              <a:rPr lang="hr-HR" dirty="0"/>
              <a:t>) vs. pure </a:t>
            </a:r>
            <a:r>
              <a:rPr lang="hr-HR" dirty="0" err="1"/>
              <a:t>functions</a:t>
            </a:r>
            <a:r>
              <a:rPr lang="hr-HR" dirty="0"/>
              <a:t> (</a:t>
            </a:r>
            <a:r>
              <a:rPr lang="hr-HR" dirty="0" err="1"/>
              <a:t>with</a:t>
            </a:r>
            <a:r>
              <a:rPr lang="hr-HR" dirty="0"/>
              <a:t> </a:t>
            </a:r>
            <a:r>
              <a:rPr lang="hr-HR" dirty="0" err="1"/>
              <a:t>return</a:t>
            </a:r>
            <a:r>
              <a:rPr lang="hr-HR" dirty="0"/>
              <a:t> </a:t>
            </a:r>
            <a:r>
              <a:rPr lang="hr-HR" dirty="0" err="1"/>
              <a:t>value</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Function</a:t>
            </a:r>
            <a:r>
              <a:rPr lang="hr-HR" dirty="0">
                <a:hlinkClick r:id="rId3"/>
              </a:rPr>
              <a:t> </a:t>
            </a:r>
            <a:r>
              <a:rPr lang="hr-HR" dirty="0" err="1">
                <a:hlinkClick r:id="rId3"/>
              </a:rPr>
              <a:t>parameters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4"/>
              </a:rPr>
              <a:t>return</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103</a:t>
            </a:fld>
            <a:endParaRPr lang="hr-HR"/>
          </a:p>
        </p:txBody>
      </p:sp>
    </p:spTree>
    <p:extLst>
      <p:ext uri="{BB962C8B-B14F-4D97-AF65-F5344CB8AC3E}">
        <p14:creationId xmlns:p14="http://schemas.microsoft.com/office/powerpoint/2010/main" val="941419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0048A-8C66-8AEC-2551-2A723CB85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D1EDE-8189-1AE1-C43C-73F61F1D9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527C9-F64F-754B-CD02-47A539ABC9F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EE9DB570-B74E-B6A0-622B-53EDD8CC336E}"/>
              </a:ext>
            </a:extLst>
          </p:cNvPr>
          <p:cNvSpPr>
            <a:spLocks noGrp="1"/>
          </p:cNvSpPr>
          <p:nvPr>
            <p:ph type="sldNum" sz="quarter" idx="5"/>
          </p:nvPr>
        </p:nvSpPr>
        <p:spPr/>
        <p:txBody>
          <a:bodyPr/>
          <a:lstStyle/>
          <a:p>
            <a:fld id="{307BA6D9-6BE4-4E07-9079-23F043E10DED}" type="slidenum">
              <a:rPr lang="hr-HR" smtClean="0"/>
              <a:t>104</a:t>
            </a:fld>
            <a:endParaRPr lang="hr-HR"/>
          </a:p>
        </p:txBody>
      </p:sp>
    </p:spTree>
    <p:extLst>
      <p:ext uri="{BB962C8B-B14F-4D97-AF65-F5344CB8AC3E}">
        <p14:creationId xmlns:p14="http://schemas.microsoft.com/office/powerpoint/2010/main" val="1048281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br>
              <a:rPr lang="en-US" dirty="0"/>
            </a:br>
            <a:r>
              <a:rPr lang="en-US" dirty="0"/>
              <a:t>• Clarify that while CSS and JavaScript enhance user experience, HTML is indispensable for content.</a:t>
            </a:r>
            <a:br>
              <a:rPr lang="en-US" dirty="0"/>
            </a:br>
            <a:r>
              <a:rPr lang="en-US" dirty="0"/>
              <a:t>• Use side-by-side examples to show a page with only HTML versus one with additional CSS and JavaScript.</a:t>
            </a:r>
            <a:br>
              <a:rPr lang="en-US" dirty="0"/>
            </a:br>
            <a:r>
              <a:rPr lang="en-US" dirty="0"/>
              <a:t>• Discuss how changes in each part (structure, style, behavior) affect the final rendered page.</a:t>
            </a:r>
          </a:p>
          <a:p>
            <a:pPr>
              <a:buNone/>
            </a:pPr>
            <a:r>
              <a:rPr lang="en-US" b="1" dirty="0"/>
              <a:t>Resources:</a:t>
            </a:r>
            <a:br>
              <a:rPr lang="en-US" dirty="0"/>
            </a:br>
            <a:r>
              <a:rPr lang="en-US" dirty="0"/>
              <a:t>• </a:t>
            </a:r>
            <a:r>
              <a:rPr lang="en-US" dirty="0">
                <a:hlinkClick r:id="rId3"/>
              </a:rPr>
              <a:t>MDN – Introduction to HTML</a:t>
            </a:r>
            <a:r>
              <a:rPr lang="en-US" dirty="0"/>
              <a:t> - https://developer.mozilla.org/en-US/docs/Learn_web_development/Core/Structuring_content/Basic_HTML_syntax</a:t>
            </a:r>
            <a:br>
              <a:rPr lang="en-US" dirty="0"/>
            </a:br>
            <a:r>
              <a:rPr lang="en-US" b="1" dirty="0"/>
              <a:t>Additional Reading:</a:t>
            </a:r>
            <a:br>
              <a:rPr lang="en-US" dirty="0"/>
            </a:br>
            <a:r>
              <a:rPr lang="en-US" dirty="0"/>
              <a:t>• </a:t>
            </a:r>
            <a:r>
              <a:rPr lang="en-US" i="1" dirty="0"/>
              <a:t>HTML and CSS: Visual QuickStart Guide</a:t>
            </a:r>
            <a:r>
              <a:rPr lang="en-US" dirty="0"/>
              <a:t> by Elizabeth Castro</a:t>
            </a:r>
          </a:p>
          <a:p>
            <a:endParaRPr lang="hr-HR" dirty="0"/>
          </a:p>
        </p:txBody>
      </p:sp>
      <p:sp>
        <p:nvSpPr>
          <p:cNvPr id="4" name="Slide Number Placeholder 3"/>
          <p:cNvSpPr>
            <a:spLocks noGrp="1"/>
          </p:cNvSpPr>
          <p:nvPr>
            <p:ph type="sldNum" sz="quarter" idx="5"/>
          </p:nvPr>
        </p:nvSpPr>
        <p:spPr/>
        <p:txBody>
          <a:bodyPr/>
          <a:lstStyle/>
          <a:p>
            <a:fld id="{307BA6D9-6BE4-4E07-9079-23F043E10DED}" type="slidenum">
              <a:rPr lang="hr-HR" smtClean="0"/>
              <a:t>15</a:t>
            </a:fld>
            <a:endParaRPr lang="hr-HR"/>
          </a:p>
        </p:txBody>
      </p:sp>
    </p:spTree>
    <p:extLst>
      <p:ext uri="{BB962C8B-B14F-4D97-AF65-F5344CB8AC3E}">
        <p14:creationId xmlns:p14="http://schemas.microsoft.com/office/powerpoint/2010/main" val="42208452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4B7C4-A89F-61F4-BBB2-6145D4499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9AD54-506F-51F2-518D-CD0C8F11E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92E54-A60A-58DF-D790-139D216FFD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7AEA43A1-9ED3-7D29-EE73-F26CAABF0513}"/>
              </a:ext>
            </a:extLst>
          </p:cNvPr>
          <p:cNvSpPr>
            <a:spLocks noGrp="1"/>
          </p:cNvSpPr>
          <p:nvPr>
            <p:ph type="sldNum" sz="quarter" idx="5"/>
          </p:nvPr>
        </p:nvSpPr>
        <p:spPr/>
        <p:txBody>
          <a:bodyPr/>
          <a:lstStyle/>
          <a:p>
            <a:fld id="{307BA6D9-6BE4-4E07-9079-23F043E10DED}" type="slidenum">
              <a:rPr lang="hr-HR" smtClean="0"/>
              <a:t>106</a:t>
            </a:fld>
            <a:endParaRPr lang="hr-HR"/>
          </a:p>
        </p:txBody>
      </p:sp>
    </p:spTree>
    <p:extLst>
      <p:ext uri="{BB962C8B-B14F-4D97-AF65-F5344CB8AC3E}">
        <p14:creationId xmlns:p14="http://schemas.microsoft.com/office/powerpoint/2010/main" val="41533979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b="1" dirty="0" err="1"/>
              <a:t>Conditions</a:t>
            </a:r>
            <a:r>
              <a:rPr lang="hr-HR" b="1" dirty="0"/>
              <a:t>:</a:t>
            </a:r>
            <a:r>
              <a:rPr lang="hr-HR" dirty="0"/>
              <a:t> </a:t>
            </a:r>
            <a:r>
              <a:rPr lang="hr-HR" dirty="0" err="1"/>
              <a:t>if</a:t>
            </a:r>
            <a:r>
              <a:rPr lang="hr-HR" dirty="0"/>
              <a:t> / </a:t>
            </a:r>
            <a:r>
              <a:rPr lang="hr-HR" dirty="0" err="1"/>
              <a:t>else</a:t>
            </a:r>
            <a:r>
              <a:rPr lang="hr-HR" dirty="0"/>
              <a:t>, </a:t>
            </a:r>
            <a:r>
              <a:rPr lang="hr-HR" dirty="0" err="1"/>
              <a:t>switch</a:t>
            </a:r>
            <a:r>
              <a:rPr lang="hr-HR" dirty="0"/>
              <a:t> for </a:t>
            </a:r>
            <a:r>
              <a:rPr lang="hr-HR" dirty="0" err="1"/>
              <a:t>control</a:t>
            </a:r>
            <a:r>
              <a:rPr lang="hr-HR" dirty="0"/>
              <a:t> </a:t>
            </a:r>
            <a:r>
              <a:rPr lang="hr-HR" dirty="0" err="1"/>
              <a:t>flow</a:t>
            </a:r>
            <a:r>
              <a:rPr lang="hr-HR" dirty="0"/>
              <a:t>.</a:t>
            </a:r>
          </a:p>
          <a:p>
            <a:pPr>
              <a:buFont typeface="Arial" panose="020B0604020202020204" pitchFamily="34" charset="0"/>
              <a:buChar char="•"/>
            </a:pPr>
            <a:r>
              <a:rPr lang="hr-HR" b="1" dirty="0" err="1"/>
              <a:t>Comparators</a:t>
            </a:r>
            <a:r>
              <a:rPr lang="hr-HR" b="1" dirty="0"/>
              <a:t>:</a:t>
            </a:r>
            <a:r>
              <a:rPr lang="hr-HR" dirty="0"/>
              <a:t> === vs. ==, &lt;, &gt;, </a:t>
            </a:r>
            <a:r>
              <a:rPr lang="hr-HR" dirty="0" err="1"/>
              <a:t>etc</a:t>
            </a:r>
            <a:r>
              <a:rPr lang="hr-HR" dirty="0"/>
              <a:t>., </a:t>
            </a:r>
            <a:r>
              <a:rPr lang="hr-HR" dirty="0" err="1"/>
              <a:t>and</a:t>
            </a:r>
            <a:r>
              <a:rPr lang="hr-HR" dirty="0"/>
              <a:t> </a:t>
            </a:r>
            <a:r>
              <a:rPr lang="hr-HR" dirty="0" err="1"/>
              <a:t>pitfalls</a:t>
            </a:r>
            <a:r>
              <a:rPr lang="hr-HR" dirty="0"/>
              <a:t> </a:t>
            </a:r>
            <a:r>
              <a:rPr lang="hr-HR" dirty="0" err="1"/>
              <a:t>of</a:t>
            </a:r>
            <a:r>
              <a:rPr lang="hr-HR" dirty="0"/>
              <a:t> </a:t>
            </a:r>
            <a:r>
              <a:rPr lang="hr-HR" dirty="0" err="1"/>
              <a:t>coercion</a:t>
            </a:r>
            <a:r>
              <a:rPr lang="hr-HR" dirty="0"/>
              <a:t>.</a:t>
            </a:r>
          </a:p>
          <a:p>
            <a:pPr>
              <a:buFont typeface="Arial" panose="020B0604020202020204" pitchFamily="34" charset="0"/>
              <a:buChar char="•"/>
            </a:pPr>
            <a:r>
              <a:rPr lang="hr-HR" b="1" dirty="0" err="1"/>
              <a:t>Logical</a:t>
            </a:r>
            <a:r>
              <a:rPr lang="hr-HR" b="1" dirty="0"/>
              <a:t> </a:t>
            </a:r>
            <a:r>
              <a:rPr lang="hr-HR" b="1" dirty="0" err="1"/>
              <a:t>Operators</a:t>
            </a:r>
            <a:r>
              <a:rPr lang="hr-HR" b="1" dirty="0"/>
              <a:t>:</a:t>
            </a:r>
            <a:r>
              <a:rPr lang="hr-HR" dirty="0"/>
              <a:t> &amp;&amp;, ||, !, short‑</a:t>
            </a:r>
            <a:r>
              <a:rPr lang="hr-HR" dirty="0" err="1"/>
              <a:t>circuit</a:t>
            </a:r>
            <a:r>
              <a:rPr lang="hr-HR" dirty="0"/>
              <a:t> </a:t>
            </a:r>
            <a:r>
              <a:rPr lang="hr-HR" dirty="0" err="1"/>
              <a:t>behavior</a:t>
            </a:r>
            <a:r>
              <a:rPr lang="hr-HR" dirty="0"/>
              <a:t> for </a:t>
            </a:r>
            <a:r>
              <a:rPr lang="hr-HR" dirty="0" err="1"/>
              <a:t>defaults</a:t>
            </a:r>
            <a:r>
              <a:rPr lang="hr-HR" dirty="0"/>
              <a:t>.</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Control</a:t>
            </a:r>
            <a:r>
              <a:rPr lang="hr-HR" dirty="0">
                <a:hlinkClick r:id="rId3"/>
              </a:rPr>
              <a:t> </a:t>
            </a:r>
            <a:r>
              <a:rPr lang="hr-HR" dirty="0" err="1">
                <a:hlinkClick r:id="rId3"/>
              </a:rPr>
              <a:t>flow</a:t>
            </a:r>
            <a:r>
              <a:rPr lang="hr-HR" dirty="0">
                <a:hlinkClick r:id="rId3"/>
              </a:rPr>
              <a:t> </a:t>
            </a:r>
            <a:r>
              <a:rPr lang="hr-HR" dirty="0" err="1">
                <a:hlinkClick r:id="rId3"/>
              </a:rPr>
              <a:t>and</a:t>
            </a:r>
            <a:r>
              <a:rPr lang="hr-HR" dirty="0">
                <a:hlinkClick r:id="rId3"/>
              </a:rPr>
              <a:t> </a:t>
            </a:r>
            <a:r>
              <a:rPr lang="hr-HR" dirty="0" err="1">
                <a:hlinkClick r:id="rId3"/>
              </a:rPr>
              <a:t>error</a:t>
            </a:r>
            <a:r>
              <a:rPr lang="hr-HR" dirty="0">
                <a:hlinkClick r:id="rId3"/>
              </a:rPr>
              <a:t> </a:t>
            </a:r>
            <a:r>
              <a:rPr lang="hr-HR" dirty="0" err="1">
                <a:hlinkClick r:id="rId3"/>
              </a:rPr>
              <a:t>handling</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4"/>
              </a:rPr>
              <a:t>Comparison</a:t>
            </a:r>
            <a:r>
              <a:rPr lang="hr-HR" dirty="0">
                <a:hlinkClick r:id="rId4"/>
              </a:rPr>
              <a:t> </a:t>
            </a:r>
            <a:r>
              <a:rPr lang="hr-HR" dirty="0" err="1">
                <a:hlinkClick r:id="rId4"/>
              </a:rPr>
              <a:t>operators</a:t>
            </a: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Effective</a:t>
            </a:r>
            <a:r>
              <a:rPr lang="hr-HR" i="1" dirty="0"/>
              <a:t> JavaScript</a:t>
            </a:r>
            <a:r>
              <a:rPr lang="hr-HR" dirty="0"/>
              <a:t> </a:t>
            </a:r>
            <a:r>
              <a:rPr lang="hr-HR" dirty="0" err="1"/>
              <a:t>by</a:t>
            </a:r>
            <a:r>
              <a:rPr lang="hr-HR" dirty="0"/>
              <a:t> David Herman</a:t>
            </a:r>
          </a:p>
          <a:p>
            <a:pPr>
              <a:buFont typeface="Arial" panose="020B0604020202020204" pitchFamily="34" charset="0"/>
              <a:buChar char="•"/>
            </a:pPr>
            <a:r>
              <a:rPr lang="hr-HR" i="1" dirty="0"/>
              <a:t>You </a:t>
            </a:r>
            <a:r>
              <a:rPr lang="hr-HR" i="1" dirty="0" err="1"/>
              <a:t>Don’t</a:t>
            </a:r>
            <a:r>
              <a:rPr lang="hr-HR" i="1" dirty="0"/>
              <a:t> Know JS: </a:t>
            </a:r>
            <a:r>
              <a:rPr lang="hr-HR" i="1" dirty="0" err="1"/>
              <a:t>Types</a:t>
            </a:r>
            <a:r>
              <a:rPr lang="hr-HR" i="1" dirty="0"/>
              <a:t> &amp; </a:t>
            </a:r>
            <a:r>
              <a:rPr lang="hr-HR" i="1" dirty="0" err="1"/>
              <a:t>Grammar</a:t>
            </a:r>
            <a:r>
              <a:rPr lang="hr-HR" dirty="0"/>
              <a:t> </a:t>
            </a:r>
            <a:r>
              <a:rPr lang="hr-HR" dirty="0" err="1"/>
              <a:t>by</a:t>
            </a:r>
            <a:r>
              <a:rPr lang="hr-HR" dirty="0"/>
              <a:t> Kyle Simpson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108</a:t>
            </a:fld>
            <a:endParaRPr lang="hr-HR"/>
          </a:p>
        </p:txBody>
      </p:sp>
    </p:spTree>
    <p:extLst>
      <p:ext uri="{BB962C8B-B14F-4D97-AF65-F5344CB8AC3E}">
        <p14:creationId xmlns:p14="http://schemas.microsoft.com/office/powerpoint/2010/main" val="1675896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how the browser parses HTML into a tree of nodes that JS can traverse and manipulate.</a:t>
            </a:r>
          </a:p>
          <a:p>
            <a:pPr>
              <a:buFont typeface="Arial" panose="020B0604020202020204" pitchFamily="34" charset="0"/>
              <a:buChar char="•"/>
            </a:pPr>
            <a:r>
              <a:rPr lang="en-US" dirty="0"/>
              <a:t>Show document global and basic node types (Element, Text, Comment).</a:t>
            </a:r>
          </a:p>
          <a:p>
            <a:pPr>
              <a:buNone/>
            </a:pPr>
            <a:r>
              <a:rPr lang="en-US" b="1" dirty="0"/>
              <a:t>Resources:</a:t>
            </a:r>
            <a:endParaRPr lang="en-US" dirty="0"/>
          </a:p>
          <a:p>
            <a:pPr>
              <a:buFont typeface="Arial" panose="020B0604020202020204" pitchFamily="34" charset="0"/>
              <a:buChar char="•"/>
            </a:pPr>
            <a:r>
              <a:rPr lang="en-US" dirty="0"/>
              <a:t>MDN Web Docs – </a:t>
            </a:r>
            <a:r>
              <a:rPr lang="en-US" dirty="0">
                <a:hlinkClick r:id="rId3"/>
              </a:rPr>
              <a:t>Introduction to the DOM</a:t>
            </a:r>
            <a:endParaRPr lang="en-US" dirty="0"/>
          </a:p>
          <a:p>
            <a:pPr>
              <a:buNone/>
            </a:pPr>
            <a:r>
              <a:rPr lang="en-US" b="1" dirty="0"/>
              <a:t>Additional Reading:</a:t>
            </a:r>
            <a:endParaRPr lang="en-US" dirty="0"/>
          </a:p>
          <a:p>
            <a:pPr>
              <a:buFont typeface="Arial" panose="020B0604020202020204" pitchFamily="34" charset="0"/>
              <a:buChar char="•"/>
            </a:pPr>
            <a:r>
              <a:rPr lang="en-US" i="1" dirty="0"/>
              <a:t>DOM Enlightenment</a:t>
            </a:r>
            <a:r>
              <a:rPr lang="en-US" dirty="0"/>
              <a:t> by Cody Lindley</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111</a:t>
            </a:fld>
            <a:endParaRPr lang="hr-HR"/>
          </a:p>
        </p:txBody>
      </p:sp>
    </p:spTree>
    <p:extLst>
      <p:ext uri="{BB962C8B-B14F-4D97-AF65-F5344CB8AC3E}">
        <p14:creationId xmlns:p14="http://schemas.microsoft.com/office/powerpoint/2010/main" val="30224456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t>
            </a:r>
            <a:r>
              <a:rPr lang="hr-HR" dirty="0" err="1"/>
              <a:t>selecting</a:t>
            </a:r>
            <a:r>
              <a:rPr lang="hr-HR" dirty="0"/>
              <a:t> </a:t>
            </a:r>
            <a:r>
              <a:rPr lang="hr-HR" dirty="0" err="1"/>
              <a:t>elements</a:t>
            </a:r>
            <a:r>
              <a:rPr lang="hr-HR" dirty="0"/>
              <a:t> via </a:t>
            </a:r>
            <a:r>
              <a:rPr lang="hr-HR" dirty="0" err="1"/>
              <a:t>getElementsByTagName</a:t>
            </a:r>
            <a:r>
              <a:rPr lang="hr-HR" dirty="0"/>
              <a:t> </a:t>
            </a:r>
            <a:r>
              <a:rPr lang="hr-HR" dirty="0" err="1"/>
              <a:t>or</a:t>
            </a:r>
            <a:r>
              <a:rPr lang="hr-HR" dirty="0"/>
              <a:t> </a:t>
            </a:r>
            <a:r>
              <a:rPr lang="hr-HR" dirty="0" err="1"/>
              <a:t>querySelectorAll</a:t>
            </a:r>
            <a:r>
              <a:rPr lang="hr-HR" dirty="0"/>
              <a:t>.</a:t>
            </a:r>
          </a:p>
          <a:p>
            <a:pPr>
              <a:buFont typeface="Arial" panose="020B0604020202020204" pitchFamily="34" charset="0"/>
              <a:buChar char="•"/>
            </a:pPr>
            <a:r>
              <a:rPr lang="hr-HR" dirty="0" err="1"/>
              <a:t>Exercise</a:t>
            </a:r>
            <a:r>
              <a:rPr lang="hr-HR" dirty="0"/>
              <a:t>: </a:t>
            </a:r>
            <a:r>
              <a:rPr lang="hr-HR" dirty="0" err="1"/>
              <a:t>select</a:t>
            </a:r>
            <a:r>
              <a:rPr lang="hr-HR" dirty="0"/>
              <a:t> </a:t>
            </a:r>
            <a:r>
              <a:rPr lang="hr-HR" dirty="0" err="1"/>
              <a:t>the</a:t>
            </a:r>
            <a:r>
              <a:rPr lang="hr-HR" dirty="0"/>
              <a:t> </a:t>
            </a:r>
            <a:r>
              <a:rPr lang="hr-HR" dirty="0" err="1"/>
              <a:t>third</a:t>
            </a:r>
            <a:r>
              <a:rPr lang="hr-HR" dirty="0"/>
              <a:t> &lt;li&gt; </a:t>
            </a:r>
            <a:r>
              <a:rPr lang="hr-HR" dirty="0" err="1"/>
              <a:t>and</a:t>
            </a:r>
            <a:r>
              <a:rPr lang="hr-HR" dirty="0"/>
              <a:t> </a:t>
            </a:r>
            <a:r>
              <a:rPr lang="hr-HR" dirty="0" err="1"/>
              <a:t>change</a:t>
            </a:r>
            <a:r>
              <a:rPr lang="hr-HR" dirty="0"/>
              <a:t> </a:t>
            </a:r>
            <a:r>
              <a:rPr lang="hr-HR" dirty="0" err="1"/>
              <a:t>its</a:t>
            </a:r>
            <a:r>
              <a:rPr lang="hr-HR" dirty="0"/>
              <a:t> </a:t>
            </a:r>
            <a:r>
              <a:rPr lang="hr-HR" dirty="0" err="1"/>
              <a:t>text</a:t>
            </a:r>
            <a:r>
              <a:rPr lang="hr-HR" dirty="0"/>
              <a:t> to </a:t>
            </a:r>
            <a:r>
              <a:rPr lang="hr-HR" dirty="0" err="1"/>
              <a:t>your</a:t>
            </a:r>
            <a:r>
              <a:rPr lang="hr-HR" dirty="0"/>
              <a:t> </a:t>
            </a:r>
            <a:r>
              <a:rPr lang="hr-HR" dirty="0" err="1"/>
              <a:t>name</a:t>
            </a:r>
            <a:r>
              <a:rPr lang="hr-HR" dirty="0"/>
              <a:t> </a:t>
            </a:r>
            <a:r>
              <a:rPr lang="hr-HR" dirty="0" err="1"/>
              <a:t>without</a:t>
            </a:r>
            <a:r>
              <a:rPr lang="hr-HR" dirty="0"/>
              <a:t> </a:t>
            </a:r>
            <a:r>
              <a:rPr lang="hr-HR" dirty="0" err="1"/>
              <a:t>editing</a:t>
            </a:r>
            <a:r>
              <a:rPr lang="hr-HR" dirty="0"/>
              <a:t> </a:t>
            </a:r>
            <a:r>
              <a:rPr lang="hr-HR" dirty="0" err="1"/>
              <a:t>the</a:t>
            </a:r>
            <a:r>
              <a:rPr lang="hr-HR" dirty="0"/>
              <a:t> HTML.</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Document.querySelectorAll</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112</a:t>
            </a:fld>
            <a:endParaRPr lang="hr-HR"/>
          </a:p>
        </p:txBody>
      </p:sp>
    </p:spTree>
    <p:extLst>
      <p:ext uri="{BB962C8B-B14F-4D97-AF65-F5344CB8AC3E}">
        <p14:creationId xmlns:p14="http://schemas.microsoft.com/office/powerpoint/2010/main" val="33642327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E4A9-6E56-F0C4-35D3-4B0C9C2EE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AD6A9-A0CE-456E-ADB3-B82D33388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1BEF9-5DF3-53C5-389A-CC942409BE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95B2613B-EDF9-02B8-0A70-69B29AFCD4EA}"/>
              </a:ext>
            </a:extLst>
          </p:cNvPr>
          <p:cNvSpPr>
            <a:spLocks noGrp="1"/>
          </p:cNvSpPr>
          <p:nvPr>
            <p:ph type="sldNum" sz="quarter" idx="5"/>
          </p:nvPr>
        </p:nvSpPr>
        <p:spPr/>
        <p:txBody>
          <a:bodyPr/>
          <a:lstStyle/>
          <a:p>
            <a:fld id="{307BA6D9-6BE4-4E07-9079-23F043E10DED}" type="slidenum">
              <a:rPr lang="hr-HR" smtClean="0"/>
              <a:t>114</a:t>
            </a:fld>
            <a:endParaRPr lang="hr-HR"/>
          </a:p>
        </p:txBody>
      </p:sp>
    </p:spTree>
    <p:extLst>
      <p:ext uri="{BB962C8B-B14F-4D97-AF65-F5344CB8AC3E}">
        <p14:creationId xmlns:p14="http://schemas.microsoft.com/office/powerpoint/2010/main" val="28655795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querySelector</a:t>
            </a:r>
            <a:r>
              <a:rPr lang="hr-HR" dirty="0"/>
              <a:t>() for complex CSS‑</a:t>
            </a:r>
            <a:r>
              <a:rPr lang="hr-HR" dirty="0" err="1"/>
              <a:t>style</a:t>
            </a:r>
            <a:r>
              <a:rPr lang="hr-HR" dirty="0"/>
              <a:t> </a:t>
            </a:r>
            <a:r>
              <a:rPr lang="hr-HR" dirty="0" err="1"/>
              <a:t>selectors</a:t>
            </a:r>
            <a:r>
              <a:rPr lang="hr-HR" dirty="0"/>
              <a:t>.</a:t>
            </a:r>
          </a:p>
          <a:p>
            <a:pPr>
              <a:buFont typeface="Arial" panose="020B0604020202020204" pitchFamily="34" charset="0"/>
              <a:buChar char="•"/>
            </a:pPr>
            <a:r>
              <a:rPr lang="hr-HR" dirty="0" err="1"/>
              <a:t>Exercise</a:t>
            </a:r>
            <a:r>
              <a:rPr lang="hr-HR" dirty="0"/>
              <a:t>: </a:t>
            </a:r>
            <a:r>
              <a:rPr lang="hr-HR" dirty="0" err="1"/>
              <a:t>change</a:t>
            </a:r>
            <a:r>
              <a:rPr lang="hr-HR" dirty="0"/>
              <a:t> </a:t>
            </a:r>
            <a:r>
              <a:rPr lang="hr-HR" dirty="0" err="1"/>
              <a:t>the</a:t>
            </a:r>
            <a:r>
              <a:rPr lang="hr-HR" dirty="0"/>
              <a:t> </a:t>
            </a:r>
            <a:r>
              <a:rPr lang="hr-HR" dirty="0" err="1"/>
              <a:t>color</a:t>
            </a:r>
            <a:r>
              <a:rPr lang="hr-HR" dirty="0"/>
              <a:t> </a:t>
            </a:r>
            <a:r>
              <a:rPr lang="hr-HR" dirty="0" err="1"/>
              <a:t>of</a:t>
            </a:r>
            <a:r>
              <a:rPr lang="hr-HR" dirty="0"/>
              <a:t> a “Google” link </a:t>
            </a:r>
            <a:r>
              <a:rPr lang="hr-HR" dirty="0" err="1"/>
              <a:t>dynamically</a:t>
            </a:r>
            <a:r>
              <a:rPr lang="hr-HR" dirty="0"/>
              <a:t> via JS.</a:t>
            </a:r>
          </a:p>
          <a:p>
            <a:pPr>
              <a:buNone/>
            </a:pPr>
            <a:r>
              <a:rPr lang="hr-HR" b="1" dirty="0"/>
              <a:t>Resources:</a:t>
            </a:r>
            <a:endParaRPr lang="hr-HR" dirty="0"/>
          </a:p>
          <a:p>
            <a:pPr>
              <a:buFont typeface="Arial" panose="020B0604020202020204" pitchFamily="34" charset="0"/>
              <a:buChar char="•"/>
            </a:pPr>
            <a:r>
              <a:rPr lang="hr-HR" dirty="0"/>
              <a:t>MDN Web </a:t>
            </a:r>
            <a:r>
              <a:rPr lang="hr-HR" dirty="0" err="1"/>
              <a:t>Docs</a:t>
            </a:r>
            <a:r>
              <a:rPr lang="hr-HR" dirty="0"/>
              <a:t> – </a:t>
            </a:r>
            <a:r>
              <a:rPr lang="hr-HR" dirty="0" err="1">
                <a:hlinkClick r:id="rId3"/>
              </a:rPr>
              <a:t>Element.querySelector</a:t>
            </a:r>
            <a:r>
              <a:rPr lang="hr-HR" dirty="0">
                <a:hlinkClick r:id="rId3"/>
              </a:rPr>
              <a:t>()</a:t>
            </a:r>
            <a:endParaRPr lang="hr-HR" dirty="0"/>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115</a:t>
            </a:fld>
            <a:endParaRPr lang="hr-HR"/>
          </a:p>
        </p:txBody>
      </p:sp>
    </p:spTree>
    <p:extLst>
      <p:ext uri="{BB962C8B-B14F-4D97-AF65-F5344CB8AC3E}">
        <p14:creationId xmlns:p14="http://schemas.microsoft.com/office/powerpoint/2010/main" val="1982277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4024B-2A8D-AE60-0AA2-2ED785560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E9FFE-B455-F8C9-49DB-95F4EE3FB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0A021-497B-2250-0B81-F32ED37026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Exercise estimation time: 15 min/individual</a:t>
            </a:r>
            <a:endParaRPr lang="hr-HR" dirty="0"/>
          </a:p>
          <a:p>
            <a:endParaRPr lang="hr-HR" dirty="0"/>
          </a:p>
        </p:txBody>
      </p:sp>
      <p:sp>
        <p:nvSpPr>
          <p:cNvPr id="4" name="Slide Number Placeholder 3">
            <a:extLst>
              <a:ext uri="{FF2B5EF4-FFF2-40B4-BE49-F238E27FC236}">
                <a16:creationId xmlns:a16="http://schemas.microsoft.com/office/drawing/2014/main" id="{80C5AB91-9EA7-7ED1-BD69-F824412286B0}"/>
              </a:ext>
            </a:extLst>
          </p:cNvPr>
          <p:cNvSpPr>
            <a:spLocks noGrp="1"/>
          </p:cNvSpPr>
          <p:nvPr>
            <p:ph type="sldNum" sz="quarter" idx="5"/>
          </p:nvPr>
        </p:nvSpPr>
        <p:spPr/>
        <p:txBody>
          <a:bodyPr/>
          <a:lstStyle/>
          <a:p>
            <a:fld id="{307BA6D9-6BE4-4E07-9079-23F043E10DED}" type="slidenum">
              <a:rPr lang="hr-HR" smtClean="0"/>
              <a:t>116</a:t>
            </a:fld>
            <a:endParaRPr lang="hr-HR"/>
          </a:p>
        </p:txBody>
      </p:sp>
    </p:spTree>
    <p:extLst>
      <p:ext uri="{BB962C8B-B14F-4D97-AF65-F5344CB8AC3E}">
        <p14:creationId xmlns:p14="http://schemas.microsoft.com/office/powerpoint/2010/main" val="1420127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79C22-FB78-4E53-51C5-182CE6B0D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9451B-5FC4-89A6-C099-5A562E45B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B5106-B431-D885-B269-DF1076C8E170}"/>
              </a:ext>
            </a:extLst>
          </p:cNvPr>
          <p:cNvSpPr>
            <a:spLocks noGrp="1"/>
          </p:cNvSpPr>
          <p:nvPr>
            <p:ph type="body" idx="1"/>
          </p:nvPr>
        </p:nvSpPr>
        <p:spPr/>
        <p:txBody>
          <a:bodyPr/>
          <a:lstStyle/>
          <a:p>
            <a:pPr>
              <a:buNone/>
            </a:pPr>
            <a:r>
              <a:rPr lang="en-US" b="1" dirty="0"/>
              <a:t>T</a:t>
            </a:r>
            <a:r>
              <a:rPr lang="hr-HR" b="1" dirty="0"/>
              <a:t>eacher Notes:</a:t>
            </a:r>
            <a:endParaRPr lang="hr-HR" dirty="0"/>
          </a:p>
          <a:p>
            <a:pPr>
              <a:buFont typeface="Arial" panose="020B0604020202020204" pitchFamily="34" charset="0"/>
              <a:buChar char="•"/>
            </a:pPr>
            <a:r>
              <a:rPr lang="hr-HR" dirty="0"/>
              <a:t>Set clear requirements: dynamic form handling, delete buttons, live filtering, input validation, and GitHub deployment.</a:t>
            </a:r>
          </a:p>
          <a:p>
            <a:pPr>
              <a:buFont typeface="Arial" panose="020B0604020202020204" pitchFamily="34" charset="0"/>
              <a:buChar char="•"/>
            </a:pPr>
            <a:r>
              <a:rPr lang="hr-HR" dirty="0"/>
              <a:t>Encourage use of event listeners (addEventListener), DOM updates (appendChild, removeChild), and basic error handling.</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45 min/individual</a:t>
            </a:r>
            <a:endParaRPr lang="hr-HR" dirty="0"/>
          </a:p>
          <a:p>
            <a:pPr>
              <a:buNone/>
            </a:pPr>
            <a:r>
              <a:rPr lang="hr-HR" b="1" dirty="0"/>
              <a:t>Resources:</a:t>
            </a:r>
            <a:endParaRPr lang="hr-HR" dirty="0"/>
          </a:p>
          <a:p>
            <a:pPr>
              <a:buFont typeface="Arial" panose="020B0604020202020204" pitchFamily="34" charset="0"/>
              <a:buChar char="•"/>
            </a:pPr>
            <a:r>
              <a:rPr lang="hr-HR" dirty="0"/>
              <a:t>MDN Web Docs – </a:t>
            </a:r>
            <a:r>
              <a:rPr lang="hr-HR" dirty="0">
                <a:hlinkClick r:id="rId3"/>
              </a:rPr>
              <a:t>Introduction to events</a:t>
            </a:r>
            <a:endParaRPr lang="hr-HR" dirty="0"/>
          </a:p>
          <a:p>
            <a:pPr>
              <a:buFont typeface="Arial" panose="020B0604020202020204" pitchFamily="34" charset="0"/>
              <a:buChar char="•"/>
            </a:pPr>
            <a:r>
              <a:rPr lang="hr-HR" dirty="0"/>
              <a:t>freeCodeCamp – JavaScript DOM Manipulation Projects</a:t>
            </a:r>
            <a:endParaRPr lang="en-US" dirty="0"/>
          </a:p>
          <a:p>
            <a:endParaRPr lang="en-US" dirty="0"/>
          </a:p>
          <a:p>
            <a:r>
              <a:rPr lang="en-US" dirty="0"/>
              <a:t>CODE - https://github.com/dinoDuvnjak/CTK/tree/main/SHIFT4IT/javascript-introduction/4.1-final-exercise</a:t>
            </a:r>
            <a:endParaRPr lang="hr-HR" dirty="0"/>
          </a:p>
          <a:p>
            <a:endParaRPr lang="hr-HR" dirty="0"/>
          </a:p>
        </p:txBody>
      </p:sp>
      <p:sp>
        <p:nvSpPr>
          <p:cNvPr id="4" name="Slide Number Placeholder 3">
            <a:extLst>
              <a:ext uri="{FF2B5EF4-FFF2-40B4-BE49-F238E27FC236}">
                <a16:creationId xmlns:a16="http://schemas.microsoft.com/office/drawing/2014/main" id="{FB4DF29B-D880-FB6C-5517-12F8D54D1E1C}"/>
              </a:ext>
            </a:extLst>
          </p:cNvPr>
          <p:cNvSpPr>
            <a:spLocks noGrp="1"/>
          </p:cNvSpPr>
          <p:nvPr>
            <p:ph type="sldNum" sz="quarter" idx="5"/>
          </p:nvPr>
        </p:nvSpPr>
        <p:spPr/>
        <p:txBody>
          <a:bodyPr/>
          <a:lstStyle/>
          <a:p>
            <a:fld id="{307BA6D9-6BE4-4E07-9079-23F043E10DED}" type="slidenum">
              <a:rPr lang="hr-HR" smtClean="0"/>
              <a:t>117</a:t>
            </a:fld>
            <a:endParaRPr lang="hr-HR"/>
          </a:p>
        </p:txBody>
      </p:sp>
    </p:spTree>
    <p:extLst>
      <p:ext uri="{BB962C8B-B14F-4D97-AF65-F5344CB8AC3E}">
        <p14:creationId xmlns:p14="http://schemas.microsoft.com/office/powerpoint/2010/main" val="2289036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9E87C-FE00-18C6-0DE9-42BBA9D05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2C243-5F87-3A46-FB39-4030C1618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66583-4CB1-90F6-D971-45EAC1319C27}"/>
              </a:ext>
            </a:extLst>
          </p:cNvPr>
          <p:cNvSpPr>
            <a:spLocks noGrp="1"/>
          </p:cNvSpPr>
          <p:nvPr>
            <p:ph type="body" idx="1"/>
          </p:nvPr>
        </p:nvSpPr>
        <p:spPr/>
        <p:txBody>
          <a:bodyPr/>
          <a:lstStyle/>
          <a:p>
            <a:pPr>
              <a:buNone/>
            </a:pPr>
            <a:r>
              <a:rPr lang="en-US" b="1" dirty="0"/>
              <a:t>T</a:t>
            </a:r>
            <a:r>
              <a:rPr lang="hr-HR" b="1" dirty="0"/>
              <a:t>eacher Notes:</a:t>
            </a:r>
            <a:endParaRPr lang="hr-HR" dirty="0"/>
          </a:p>
          <a:p>
            <a:pPr>
              <a:buFont typeface="Arial" panose="020B0604020202020204" pitchFamily="34" charset="0"/>
              <a:buChar char="•"/>
            </a:pPr>
            <a:r>
              <a:rPr lang="hr-HR" dirty="0"/>
              <a:t>Set clear requirements: dynamic form handling, delete buttons, live filtering, input validation, and GitHub deployment.</a:t>
            </a:r>
          </a:p>
          <a:p>
            <a:pPr>
              <a:buFont typeface="Arial" panose="020B0604020202020204" pitchFamily="34" charset="0"/>
              <a:buChar char="•"/>
            </a:pPr>
            <a:r>
              <a:rPr lang="hr-HR" dirty="0"/>
              <a:t>Encourage use of event listeners (addEventListener), DOM updates (appendChild, removeChild), and basic error handling.</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Exercise estimation time: 45 min/individual</a:t>
            </a:r>
            <a:endParaRPr lang="hr-HR" dirty="0"/>
          </a:p>
          <a:p>
            <a:pPr>
              <a:buNone/>
            </a:pPr>
            <a:r>
              <a:rPr lang="hr-HR" b="1" dirty="0"/>
              <a:t>Resources:</a:t>
            </a:r>
            <a:endParaRPr lang="hr-HR" dirty="0"/>
          </a:p>
          <a:p>
            <a:pPr>
              <a:buFont typeface="Arial" panose="020B0604020202020204" pitchFamily="34" charset="0"/>
              <a:buChar char="•"/>
            </a:pPr>
            <a:r>
              <a:rPr lang="hr-HR" dirty="0"/>
              <a:t>MDN Web Docs – </a:t>
            </a:r>
            <a:r>
              <a:rPr lang="hr-HR" dirty="0">
                <a:hlinkClick r:id="rId3"/>
              </a:rPr>
              <a:t>Introduction to events</a:t>
            </a:r>
            <a:endParaRPr lang="hr-HR" dirty="0"/>
          </a:p>
          <a:p>
            <a:pPr>
              <a:buFont typeface="Arial" panose="020B0604020202020204" pitchFamily="34" charset="0"/>
              <a:buChar char="•"/>
            </a:pPr>
            <a:r>
              <a:rPr lang="hr-HR" dirty="0"/>
              <a:t>freeCodeCamp – JavaScript DOM Manipulation Projects</a:t>
            </a:r>
            <a:endParaRPr lang="en-US" dirty="0"/>
          </a:p>
          <a:p>
            <a:endParaRPr lang="en-US" dirty="0"/>
          </a:p>
          <a:p>
            <a:r>
              <a:rPr lang="en-US" dirty="0"/>
              <a:t>CODE - https://github.com/dinoDuvnjak/CTK/tree/main/SHIFT4IT/javascript-introduction/4.1-final-exercise</a:t>
            </a:r>
            <a:endParaRPr lang="hr-HR" dirty="0"/>
          </a:p>
          <a:p>
            <a:endParaRPr lang="hr-HR" dirty="0"/>
          </a:p>
        </p:txBody>
      </p:sp>
      <p:sp>
        <p:nvSpPr>
          <p:cNvPr id="4" name="Slide Number Placeholder 3">
            <a:extLst>
              <a:ext uri="{FF2B5EF4-FFF2-40B4-BE49-F238E27FC236}">
                <a16:creationId xmlns:a16="http://schemas.microsoft.com/office/drawing/2014/main" id="{5D0AA180-4F46-6102-3D5B-AA05887B6B8A}"/>
              </a:ext>
            </a:extLst>
          </p:cNvPr>
          <p:cNvSpPr>
            <a:spLocks noGrp="1"/>
          </p:cNvSpPr>
          <p:nvPr>
            <p:ph type="sldNum" sz="quarter" idx="5"/>
          </p:nvPr>
        </p:nvSpPr>
        <p:spPr/>
        <p:txBody>
          <a:bodyPr/>
          <a:lstStyle/>
          <a:p>
            <a:fld id="{307BA6D9-6BE4-4E07-9079-23F043E10DED}" type="slidenum">
              <a:rPr lang="hr-HR" smtClean="0"/>
              <a:t>118</a:t>
            </a:fld>
            <a:endParaRPr lang="hr-HR"/>
          </a:p>
        </p:txBody>
      </p:sp>
    </p:spTree>
    <p:extLst>
      <p:ext uri="{BB962C8B-B14F-4D97-AF65-F5344CB8AC3E}">
        <p14:creationId xmlns:p14="http://schemas.microsoft.com/office/powerpoint/2010/main" val="10037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hr-HR" b="1" dirty="0"/>
          </a:p>
        </p:txBody>
      </p:sp>
      <p:sp>
        <p:nvSpPr>
          <p:cNvPr id="4" name="Slide Number Placeholder 3"/>
          <p:cNvSpPr>
            <a:spLocks noGrp="1"/>
          </p:cNvSpPr>
          <p:nvPr>
            <p:ph type="sldNum" sz="quarter" idx="5"/>
          </p:nvPr>
        </p:nvSpPr>
        <p:spPr/>
        <p:txBody>
          <a:bodyPr/>
          <a:lstStyle/>
          <a:p>
            <a:fld id="{307BA6D9-6BE4-4E07-9079-23F043E10DED}" type="slidenum">
              <a:rPr lang="hr-HR" smtClean="0"/>
              <a:t>16</a:t>
            </a:fld>
            <a:endParaRPr lang="hr-HR"/>
          </a:p>
        </p:txBody>
      </p:sp>
    </p:spTree>
    <p:extLst>
      <p:ext uri="{BB962C8B-B14F-4D97-AF65-F5344CB8AC3E}">
        <p14:creationId xmlns:p14="http://schemas.microsoft.com/office/powerpoint/2010/main" val="30631223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10.7.2025.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10.7.2025.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docs.github.com/en/get-started/quickstart/hello-world" TargetMode="External"/><Relationship Id="rId3" Type="http://schemas.openxmlformats.org/officeDocument/2006/relationships/hyperlink" Target="https://www.atlassian.com/git/tutorials/install-git" TargetMode="External"/><Relationship Id="rId7" Type="http://schemas.openxmlformats.org/officeDocument/2006/relationships/hyperlink" Target="https://education.github.com/git-cheat-sheet-education.pdf" TargetMode="External"/><Relationship Id="rId2" Type="http://schemas.openxmlformats.org/officeDocument/2006/relationships/hyperlink" Target="https://docs.github.com/en/get-started/quickstart/set-up-git" TargetMode="External"/><Relationship Id="rId1" Type="http://schemas.openxmlformats.org/officeDocument/2006/relationships/slideLayout" Target="../slideLayouts/slideLayout13.xml"/><Relationship Id="rId6" Type="http://schemas.openxmlformats.org/officeDocument/2006/relationships/hyperlink" Target="https://www.atlassian.com/git/tutorials/git-basics" TargetMode="External"/><Relationship Id="rId5" Type="http://schemas.openxmlformats.org/officeDocument/2006/relationships/hyperlink" Target="https://www.toptal.com/developers/gitignore" TargetMode="External"/><Relationship Id="rId4" Type="http://schemas.openxmlformats.org/officeDocument/2006/relationships/hyperlink" Target="https://git-scm.com/docs/gitignore" TargetMode="External"/><Relationship Id="rId9" Type="http://schemas.openxmlformats.org/officeDocument/2006/relationships/hyperlink" Target="https://git-scm.com/book/en/v2/Git-Basics-Getting-a-Git-Repository#_cloning_an_existing_repository"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20.xml"/><Relationship Id="rId5" Type="http://schemas.openxmlformats.org/officeDocument/2006/relationships/image" Target="../media/image143.pn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7.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8.xml"/><Relationship Id="rId1" Type="http://schemas.openxmlformats.org/officeDocument/2006/relationships/slideLayout" Target="../slideLayouts/slideLayout20.xml"/><Relationship Id="rId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9.xml"/><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0.xml"/><Relationship Id="rId5" Type="http://schemas.openxmlformats.org/officeDocument/2006/relationships/image" Target="../media/image154.png"/><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1.xml"/><Relationship Id="rId1" Type="http://schemas.openxmlformats.org/officeDocument/2006/relationships/slideLayout" Target="../slideLayouts/slideLayout20.xml"/><Relationship Id="rId4" Type="http://schemas.openxmlformats.org/officeDocument/2006/relationships/image" Target="../media/image156.png"/></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0.xml"/><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0.xml"/><Relationship Id="rId5" Type="http://schemas.openxmlformats.org/officeDocument/2006/relationships/image" Target="../media/image163.png"/><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2.xml"/><Relationship Id="rId1" Type="http://schemas.openxmlformats.org/officeDocument/2006/relationships/slideLayout" Target="../slideLayouts/slideLayout20.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3.xml"/><Relationship Id="rId1" Type="http://schemas.openxmlformats.org/officeDocument/2006/relationships/slideLayout" Target="../slideLayouts/slideLayout20.xml"/><Relationship Id="rId4" Type="http://schemas.openxmlformats.org/officeDocument/2006/relationships/image" Target="../media/image167.png"/></Relationships>
</file>

<file path=ppt/slides/_rels/slide11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0.xml"/><Relationship Id="rId4" Type="http://schemas.openxmlformats.org/officeDocument/2006/relationships/image" Target="../media/image17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5.xml"/><Relationship Id="rId1" Type="http://schemas.openxmlformats.org/officeDocument/2006/relationships/slideLayout" Target="../slideLayouts/slideLayout20.xml"/><Relationship Id="rId5" Type="http://schemas.openxmlformats.org/officeDocument/2006/relationships/image" Target="../media/image173.png"/><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hyperlink" Target="https://developer.mozilla.org/en-US/docs/Web/JavaScript/Data_structures" TargetMode="External"/><Relationship Id="rId2" Type="http://schemas.openxmlformats.org/officeDocument/2006/relationships/hyperlink" Target="https://developer.mozilla.org/en-US/docs/Web/JavaScript/Guide/Introduction" TargetMode="External"/><Relationship Id="rId1" Type="http://schemas.openxmlformats.org/officeDocument/2006/relationships/slideLayout" Target="../slideLayouts/slideLayout26.xml"/><Relationship Id="rId4" Type="http://schemas.openxmlformats.org/officeDocument/2006/relationships/hyperlink" Target="https://developer.mozilla.org/en-US/docs/Web/HTML/Element/scrip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8" Type="http://schemas.openxmlformats.org/officeDocument/2006/relationships/hyperlink" Target="https://developer.mozilla.org/en-US/docs/Web/JavaScript/Reference/Operators/Arithmetic_Operators" TargetMode="External"/><Relationship Id="rId3" Type="http://schemas.openxmlformats.org/officeDocument/2006/relationships/hyperlink" Target="https://javascript.info/variables" TargetMode="External"/><Relationship Id="rId7" Type="http://schemas.openxmlformats.org/officeDocument/2006/relationships/hyperlink" Target="https://developer.mozilla.org/en-US/docs/Web/JavaScript/Reference/Global_Objects/String/slice" TargetMode="External"/><Relationship Id="rId2" Type="http://schemas.openxmlformats.org/officeDocument/2006/relationships/hyperlink" Target="https://developer.mozilla.org/en-US/docs/Web/JavaScript/Reference/Statements/var" TargetMode="External"/><Relationship Id="rId1" Type="http://schemas.openxmlformats.org/officeDocument/2006/relationships/slideLayout" Target="../slideLayouts/slideLayout27.xml"/><Relationship Id="rId6" Type="http://schemas.openxmlformats.org/officeDocument/2006/relationships/hyperlink" Target="https://developer.mozilla.org/en-US/docs/Web/JavaScript/Reference/Global_Objects/String/length" TargetMode="External"/><Relationship Id="rId5" Type="http://schemas.openxmlformats.org/officeDocument/2006/relationships/hyperlink" Target="https://javascript.info/hoisting" TargetMode="External"/><Relationship Id="rId4" Type="http://schemas.openxmlformats.org/officeDocument/2006/relationships/hyperlink" Target="https://developer.mozilla.org/en-US/docs/Glossary/Scope"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developer.mozilla.org/en-US/docs/Web/API/Document/querySelectorAll" TargetMode="External"/><Relationship Id="rId3" Type="http://schemas.openxmlformats.org/officeDocument/2006/relationships/hyperlink" Target="https://developer.mozilla.org/en-US/docs/Web/JavaScript/Reference/Functions/parameters" TargetMode="External"/><Relationship Id="rId7" Type="http://schemas.openxmlformats.org/officeDocument/2006/relationships/hyperlink" Target="https://developer.mozilla.org/en-US/docs/Web/API/Document_Object_Model/Introduction" TargetMode="External"/><Relationship Id="rId2" Type="http://schemas.openxmlformats.org/officeDocument/2006/relationships/hyperlink" Target="https://developer.mozilla.org/en-US/docs/Web/JavaScript/Guide/Functions" TargetMode="External"/><Relationship Id="rId1" Type="http://schemas.openxmlformats.org/officeDocument/2006/relationships/slideLayout" Target="../slideLayouts/slideLayout27.xml"/><Relationship Id="rId6" Type="http://schemas.openxmlformats.org/officeDocument/2006/relationships/hyperlink" Target="https://developer.mozilla.org/en-US/docs/Web/JavaScript/Reference/Operators/Comparison_Operators" TargetMode="External"/><Relationship Id="rId5" Type="http://schemas.openxmlformats.org/officeDocument/2006/relationships/hyperlink" Target="https://developer.mozilla.org/en-US/docs/Web/JavaScript/Guide/Control_flow_and_error_handling" TargetMode="External"/><Relationship Id="rId4" Type="http://schemas.openxmlformats.org/officeDocument/2006/relationships/hyperlink" Target="https://developer.mozilla.org/en-US/docs/Web/JavaScript/Reference/Statements/return" TargetMode="External"/><Relationship Id="rId9" Type="http://schemas.openxmlformats.org/officeDocument/2006/relationships/hyperlink" Target="https://developer.mozilla.org/en-US/docs/Web/API/Element/querySelecto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www.w3schools.com/html/html_attributes.asp"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https://www.w3schools.com/html/html_attributes.asp" TargetMode="External"/><Relationship Id="rId3" Type="http://schemas.openxmlformats.org/officeDocument/2006/relationships/hyperlink" Target="https://developer.mozilla.org/en-US/docs/Learn_web_development/Core/Structuring_content/Basic_HTML_syntax" TargetMode="External"/><Relationship Id="rId7" Type="http://schemas.openxmlformats.org/officeDocument/2006/relationships/hyperlink" Target="https://developer.mozilla.org/en-US/docs/Learn_web_development/Core/Structuring_content/Lists" TargetMode="External"/><Relationship Id="rId2" Type="http://schemas.openxmlformats.org/officeDocument/2006/relationships/hyperlink" Target="https://developer.mozilla.org/en-US/docs/Web/HTML" TargetMode="External"/><Relationship Id="rId1" Type="http://schemas.openxmlformats.org/officeDocument/2006/relationships/slideLayout" Target="../slideLayouts/slideLayout13.xml"/><Relationship Id="rId6" Type="http://schemas.openxmlformats.org/officeDocument/2006/relationships/hyperlink" Target="https://developer.mozilla.org/en-US/docs/Web/HTML/Reference/Elements/p" TargetMode="External"/><Relationship Id="rId11" Type="http://schemas.openxmlformats.org/officeDocument/2006/relationships/hyperlink" Target="https://developer.mozilla.org/en-US/docs/Web/HTML/Reference/Elements/link" TargetMode="External"/><Relationship Id="rId5" Type="http://schemas.openxmlformats.org/officeDocument/2006/relationships/hyperlink" Target="https://www.google.com/search?q=MDN+%E2%80%93+HTML+Paragraphs&amp;ie=UTF-8" TargetMode="External"/><Relationship Id="rId10" Type="http://schemas.openxmlformats.org/officeDocument/2006/relationships/hyperlink" Target="https://developer.mozilla.org/en-US/docs/Web/HTML/Reference/Elements/img" TargetMode="External"/><Relationship Id="rId4" Type="http://schemas.openxmlformats.org/officeDocument/2006/relationships/hyperlink" Target="https://developer.mozilla.org/en-US/docs/Web/HTML/Reference/Elements/title" TargetMode="External"/><Relationship Id="rId9" Type="http://schemas.openxmlformats.org/officeDocument/2006/relationships/hyperlink" Target="https://developer.mozilla.org/en-US/docs/Learn_web_development/Core/Structuring_content/Creating_link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hyperlink" Target="https://developer.mozilla.org/en-US/docs/Web/CSS/Cascade" TargetMode="External"/><Relationship Id="rId2" Type="http://schemas.openxmlformats.org/officeDocument/2006/relationships/hyperlink" Target="https://developer.mozilla.org/en-US/docs/Learn/CSS/First_steps" TargetMode="External"/><Relationship Id="rId1" Type="http://schemas.openxmlformats.org/officeDocument/2006/relationships/slideLayout" Target="../slideLayouts/slideLayout12.xml"/><Relationship Id="rId6" Type="http://schemas.openxmlformats.org/officeDocument/2006/relationships/hyperlink" Target="https://developer.mozilla.org/en-US/docs/Web/HTML/Element/div" TargetMode="External"/><Relationship Id="rId5" Type="http://schemas.openxmlformats.org/officeDocument/2006/relationships/hyperlink" Target="https://developer.mozilla.org/en-US/docs/Web/CSS/Specificity#the_important_exception" TargetMode="External"/><Relationship Id="rId4" Type="http://schemas.openxmlformats.org/officeDocument/2006/relationships/hyperlink" Target="https://developer.mozilla.org/en-US/docs/Web/CSS/Specificity"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frontendmentor.io/" TargetMode="External"/><Relationship Id="rId2" Type="http://schemas.openxmlformats.org/officeDocument/2006/relationships/hyperlink" Target="https://developer.mozilla.org/en-US/docs/Web/CSS/position" TargetMode="External"/><Relationship Id="rId1" Type="http://schemas.openxmlformats.org/officeDocument/2006/relationships/slideLayout" Target="../slideLayouts/slideLayout12.xml"/><Relationship Id="rId6" Type="http://schemas.openxmlformats.org/officeDocument/2006/relationships/hyperlink" Target="https://developer.mozilla.org/en-US/docs/Web/CSS/float" TargetMode="External"/><Relationship Id="rId5" Type="http://schemas.openxmlformats.org/officeDocument/2006/relationships/hyperlink" Target="https://developer.mozilla.org/en-US/docs/Web/CSS/CSS_Selectors" TargetMode="External"/><Relationship Id="rId4" Type="http://schemas.openxmlformats.org/officeDocument/2006/relationships/hyperlink" Target="https://developer.mozilla.org/en-US/docs/Web/CSS/z-inde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mozilla.org/en-US/docs/Web/CSS/CSS_Grid_Layout" TargetMode="External"/><Relationship Id="rId2" Type="http://schemas.openxmlformats.org/officeDocument/2006/relationships/hyperlink" Target="https://developer.mozilla.org/en-US/docs/Web/CSS/CSS_Flexible_Box_Layout" TargetMode="External"/><Relationship Id="rId1" Type="http://schemas.openxmlformats.org/officeDocument/2006/relationships/slideLayout" Target="../slideLayouts/slideLayout12.xml"/><Relationship Id="rId6" Type="http://schemas.openxmlformats.org/officeDocument/2006/relationships/hyperlink" Target="https://bulma.io/" TargetMode="External"/><Relationship Id="rId5" Type="http://schemas.openxmlformats.org/officeDocument/2006/relationships/hyperlink" Target="https://tailwindcss.com/" TargetMode="External"/><Relationship Id="rId4" Type="http://schemas.openxmlformats.org/officeDocument/2006/relationships/hyperlink" Target="https://getbootstrap.com/"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developer.chrome.com/docs/devtools/" TargetMode="External"/><Relationship Id="rId3" Type="http://schemas.openxmlformats.org/officeDocument/2006/relationships/hyperlink" Target="https://www.w3schools.com/css/css_intro.asp" TargetMode="External"/><Relationship Id="rId7" Type="http://schemas.openxmlformats.org/officeDocument/2006/relationships/hyperlink" Target="https://developer.mozilla.org/en-US/docs/Web/CSS/color_value" TargetMode="External"/><Relationship Id="rId2" Type="http://schemas.openxmlformats.org/officeDocument/2006/relationships/hyperlink" Target="https://developer.mozilla.org/en-US/docs/Learn/Getting_started_with_the_web/CSS_basics" TargetMode="External"/><Relationship Id="rId1" Type="http://schemas.openxmlformats.org/officeDocument/2006/relationships/slideLayout" Target="../slideLayouts/slideLayout13.xml"/><Relationship Id="rId6" Type="http://schemas.openxmlformats.org/officeDocument/2006/relationships/hyperlink" Target="https://developer.mozilla.org/en-US/docs/Web/HTML/Element/link" TargetMode="External"/><Relationship Id="rId5" Type="http://schemas.openxmlformats.org/officeDocument/2006/relationships/hyperlink" Target="https://developer.mozilla.org/en-US/docs/Web/HTML/Element/style" TargetMode="External"/><Relationship Id="rId4" Type="http://schemas.openxmlformats.org/officeDocument/2006/relationships/hyperlink" Target="https://developer.mozilla.org/en-US/docs/Web/HTML/Global_attributes/style" TargetMode="External"/><Relationship Id="rId9" Type="http://schemas.openxmlformats.org/officeDocument/2006/relationships/hyperlink" Target="https://developer.chrome.com/docs/devtools/css/"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ss-tricks.com/snippets/css/a-guide-to-flexbox/" TargetMode="External"/><Relationship Id="rId2" Type="http://schemas.openxmlformats.org/officeDocument/2006/relationships/hyperlink" Target="https://codepen.io/una/pen/VwKxZp" TargetMode="External"/><Relationship Id="rId1" Type="http://schemas.openxmlformats.org/officeDocument/2006/relationships/slideLayout" Target="../slideLayouts/slideLayout13.xml"/><Relationship Id="rId5" Type="http://schemas.openxmlformats.org/officeDocument/2006/relationships/hyperlink" Target="https://www.freecodecamp.org/learn/responsive-web-design/" TargetMode="External"/><Relationship Id="rId4" Type="http://schemas.openxmlformats.org/officeDocument/2006/relationships/hyperlink" Target="https://guides.github.com/activities/hello-worl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20.xml"/><Relationship Id="rId5" Type="http://schemas.openxmlformats.org/officeDocument/2006/relationships/image" Target="../media/image108.png"/><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0.xml"/><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hyperlink" Target="https://git-scm.com/docs/git-clone" TargetMode="External"/><Relationship Id="rId2" Type="http://schemas.openxmlformats.org/officeDocument/2006/relationships/hyperlink" Target="https://docs.github.com/en/get-started/quickstart/hello-world" TargetMode="Externa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0.xml"/><Relationship Id="rId5" Type="http://schemas.openxmlformats.org/officeDocument/2006/relationships/image" Target="../media/image129.png"/><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0.xml"/><Relationship Id="rId1" Type="http://schemas.openxmlformats.org/officeDocument/2006/relationships/slideLayout" Target="../slideLayouts/slideLayout20.xml"/><Relationship Id="rId5" Type="http://schemas.openxmlformats.org/officeDocument/2006/relationships/image" Target="../media/image133.png"/><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4.xml"/><Relationship Id="rId1" Type="http://schemas.openxmlformats.org/officeDocument/2006/relationships/slideLayout" Target="../slideLayouts/slideLayout20.xml"/><Relationship Id="rId5" Type="http://schemas.openxmlformats.org/officeDocument/2006/relationships/image" Target="../media/image140.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59A8-A345-61E4-C29D-69F9C72757F5}"/>
            </a:ext>
          </a:extLst>
        </p:cNvPr>
        <p:cNvGrpSpPr/>
        <p:nvPr/>
      </p:nvGrpSpPr>
      <p:grpSpPr>
        <a:xfrm>
          <a:off x="0" y="0"/>
          <a:ext cx="0" cy="0"/>
          <a:chOff x="0" y="0"/>
          <a:chExt cx="0" cy="0"/>
        </a:xfrm>
      </p:grpSpPr>
      <p:sp>
        <p:nvSpPr>
          <p:cNvPr id="4" name="Naslov 3">
            <a:extLst>
              <a:ext uri="{FF2B5EF4-FFF2-40B4-BE49-F238E27FC236}">
                <a16:creationId xmlns:a16="http://schemas.microsoft.com/office/drawing/2014/main" id="{FAD9254F-A682-F34B-1810-E1A1FCBE959D}"/>
              </a:ext>
            </a:extLst>
          </p:cNvPr>
          <p:cNvSpPr>
            <a:spLocks noGrp="1"/>
          </p:cNvSpPr>
          <p:nvPr>
            <p:ph type="ctrTitle"/>
          </p:nvPr>
        </p:nvSpPr>
        <p:spPr/>
        <p:txBody>
          <a:bodyPr/>
          <a:lstStyle/>
          <a:p>
            <a:r>
              <a:rPr lang="en-US" dirty="0">
                <a:latin typeface="Bahnschrift SemiLight" panose="020B0502040204020203" pitchFamily="34" charset="0"/>
              </a:rPr>
              <a:t>Web and Mobile Development Overview</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B541DF6B-D2A8-43BF-1A20-008A40DAF068}"/>
              </a:ext>
            </a:extLst>
          </p:cNvPr>
          <p:cNvSpPr>
            <a:spLocks noGrp="1"/>
          </p:cNvSpPr>
          <p:nvPr>
            <p:ph type="subTitle" idx="1"/>
          </p:nvPr>
        </p:nvSpPr>
        <p:spPr/>
        <p:txBody>
          <a:bodyPr/>
          <a:lstStyle/>
          <a:p>
            <a:r>
              <a:rPr lang="en-US" dirty="0">
                <a:latin typeface="Bahnschrift SemiLight" panose="020B0502040204020203" pitchFamily="34" charset="0"/>
              </a:rPr>
              <a:t>Creating the web experiences</a:t>
            </a:r>
            <a:endParaRPr lang="hr-HR" dirty="0">
              <a:latin typeface="Bahnschrift SemiLight" panose="020B0502040204020203" pitchFamily="34" charset="0"/>
            </a:endParaRPr>
          </a:p>
        </p:txBody>
      </p:sp>
    </p:spTree>
    <p:extLst>
      <p:ext uri="{BB962C8B-B14F-4D97-AF65-F5344CB8AC3E}">
        <p14:creationId xmlns:p14="http://schemas.microsoft.com/office/powerpoint/2010/main" val="2445964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371AF6-DA05-ABAC-53DA-06FA6F946DE3}"/>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7A49344D-24A7-8D16-9530-3E8CB44202D9}"/>
              </a:ext>
            </a:extLst>
          </p:cNvPr>
          <p:cNvSpPr>
            <a:spLocks noGrp="1"/>
          </p:cNvSpPr>
          <p:nvPr>
            <p:ph idx="1"/>
          </p:nvPr>
        </p:nvSpPr>
        <p:spPr/>
        <p:txBody>
          <a:bodyPr>
            <a:normAutofit lnSpcReduction="10000"/>
          </a:bodyPr>
          <a:lstStyle/>
          <a:p>
            <a:r>
              <a:rPr lang="hr-HR" dirty="0">
                <a:hlinkClick r:id="rId2"/>
              </a:rPr>
              <a:t>https://docs.github.com/en/get-started/quickstart/set-up-git</a:t>
            </a:r>
            <a:endParaRPr lang="en-US" dirty="0"/>
          </a:p>
          <a:p>
            <a:r>
              <a:rPr lang="hr-HR" dirty="0">
                <a:hlinkClick r:id="rId3"/>
              </a:rPr>
              <a:t>https://www.atlassian.com/git/tutorials/install-git</a:t>
            </a:r>
            <a:endParaRPr lang="en-US" dirty="0"/>
          </a:p>
          <a:p>
            <a:r>
              <a:rPr lang="hr-HR" dirty="0">
                <a:hlinkClick r:id="rId4"/>
              </a:rPr>
              <a:t>https://git-scm.com/docs/gitignore</a:t>
            </a:r>
            <a:endParaRPr lang="en-US" dirty="0"/>
          </a:p>
          <a:p>
            <a:r>
              <a:rPr lang="hr-HR" dirty="0">
                <a:hlinkClick r:id="rId5"/>
              </a:rPr>
              <a:t>https://www.toptal.com/developers/gitignore</a:t>
            </a:r>
            <a:endParaRPr lang="en-US" dirty="0"/>
          </a:p>
          <a:p>
            <a:r>
              <a:rPr lang="hr-HR" dirty="0">
                <a:hlinkClick r:id="rId6"/>
              </a:rPr>
              <a:t>https://www.atlassian.com/git/tutorials/git-basics</a:t>
            </a:r>
            <a:endParaRPr lang="en-US" dirty="0"/>
          </a:p>
          <a:p>
            <a:r>
              <a:rPr lang="hr-HR" dirty="0">
                <a:hlinkClick r:id="rId7"/>
              </a:rPr>
              <a:t>https://education.github.com/git-cheat-sheet-education.pdf</a:t>
            </a:r>
            <a:endParaRPr lang="en-US" dirty="0"/>
          </a:p>
          <a:p>
            <a:r>
              <a:rPr lang="hr-HR" dirty="0">
                <a:hlinkClick r:id="rId8"/>
              </a:rPr>
              <a:t>https://docs.github.com/en/get-started/quickstart/hello-world</a:t>
            </a:r>
            <a:endParaRPr lang="en-US" dirty="0"/>
          </a:p>
          <a:p>
            <a:r>
              <a:rPr lang="hr-HR" dirty="0">
                <a:hlinkClick r:id="rId9"/>
              </a:rPr>
              <a:t>https://git-scm.com/book/en/v2/Git-Basics-Getting-a-Git-Repository#_cloning_an_existing_repository</a:t>
            </a:r>
            <a:endParaRPr lang="hr-HR" dirty="0"/>
          </a:p>
          <a:p>
            <a:endParaRPr lang="hr-HR" dirty="0"/>
          </a:p>
        </p:txBody>
      </p:sp>
    </p:spTree>
    <p:extLst>
      <p:ext uri="{BB962C8B-B14F-4D97-AF65-F5344CB8AC3E}">
        <p14:creationId xmlns:p14="http://schemas.microsoft.com/office/powerpoint/2010/main" val="22408160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A01B-11B5-E756-5B38-895D5B097D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19AE83-3C3C-AC91-71C6-7FE4A5437CBC}"/>
              </a:ext>
            </a:extLst>
          </p:cNvPr>
          <p:cNvSpPr>
            <a:spLocks noGrp="1"/>
          </p:cNvSpPr>
          <p:nvPr>
            <p:ph type="title"/>
          </p:nvPr>
        </p:nvSpPr>
        <p:spPr/>
        <p:txBody>
          <a:bodyPr/>
          <a:lstStyle/>
          <a:p>
            <a:endParaRPr lang="hr-HR"/>
          </a:p>
        </p:txBody>
      </p:sp>
      <p:sp>
        <p:nvSpPr>
          <p:cNvPr id="16" name="TextBox 15">
            <a:extLst>
              <a:ext uri="{FF2B5EF4-FFF2-40B4-BE49-F238E27FC236}">
                <a16:creationId xmlns:a16="http://schemas.microsoft.com/office/drawing/2014/main" id="{C1C05CD6-8F8D-D403-A12B-0472DB0F5B3C}"/>
              </a:ext>
            </a:extLst>
          </p:cNvPr>
          <p:cNvSpPr txBox="1"/>
          <p:nvPr/>
        </p:nvSpPr>
        <p:spPr>
          <a:xfrm>
            <a:off x="938434" y="3243488"/>
            <a:ext cx="4641112" cy="1938992"/>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1. Prompt input from the user using prompt().</a:t>
            </a:r>
            <a:br>
              <a:rPr lang="en-US" sz="2000" dirty="0">
                <a:latin typeface="+mj-lt"/>
              </a:rPr>
            </a:br>
            <a:r>
              <a:rPr lang="en-US" sz="2000" dirty="0">
                <a:latin typeface="+mj-lt"/>
              </a:rPr>
              <a:t> 2. Calculate the human years according to the formula.</a:t>
            </a:r>
            <a:br>
              <a:rPr lang="en-US" sz="2000" dirty="0">
                <a:latin typeface="+mj-lt"/>
              </a:rPr>
            </a:br>
            <a:r>
              <a:rPr lang="en-US" sz="2000" dirty="0">
                <a:latin typeface="+mj-lt"/>
              </a:rPr>
              <a:t> 3. Display the result using alert().</a:t>
            </a:r>
            <a:endParaRPr lang="hr-HR" sz="2000" dirty="0">
              <a:latin typeface="+mj-lt"/>
            </a:endParaRPr>
          </a:p>
        </p:txBody>
      </p:sp>
      <p:pic>
        <p:nvPicPr>
          <p:cNvPr id="19" name="Picture 18">
            <a:extLst>
              <a:ext uri="{FF2B5EF4-FFF2-40B4-BE49-F238E27FC236}">
                <a16:creationId xmlns:a16="http://schemas.microsoft.com/office/drawing/2014/main" id="{8B0D3AC0-D03A-A95A-3F01-3E82F6F7F591}"/>
              </a:ext>
            </a:extLst>
          </p:cNvPr>
          <p:cNvPicPr>
            <a:picLocks noChangeAspect="1"/>
          </p:cNvPicPr>
          <p:nvPr/>
        </p:nvPicPr>
        <p:blipFill>
          <a:blip r:embed="rId3"/>
          <a:stretch>
            <a:fillRect/>
          </a:stretch>
        </p:blipFill>
        <p:spPr>
          <a:xfrm>
            <a:off x="6208419" y="3139944"/>
            <a:ext cx="5554059" cy="2146081"/>
          </a:xfrm>
          <a:prstGeom prst="rect">
            <a:avLst/>
          </a:prstGeom>
        </p:spPr>
      </p:pic>
    </p:spTree>
    <p:extLst>
      <p:ext uri="{BB962C8B-B14F-4D97-AF65-F5344CB8AC3E}">
        <p14:creationId xmlns:p14="http://schemas.microsoft.com/office/powerpoint/2010/main" val="42392382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B5FE-6EDF-71AD-6C7B-A9D10E10EC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025A68-1CDC-AD03-F86C-9D3C325EC190}"/>
              </a:ext>
            </a:extLst>
          </p:cNvPr>
          <p:cNvSpPr>
            <a:spLocks noGrp="1"/>
          </p:cNvSpPr>
          <p:nvPr>
            <p:ph type="title"/>
          </p:nvPr>
        </p:nvSpPr>
        <p:spPr/>
        <p:txBody>
          <a:bodyPr/>
          <a:lstStyle/>
          <a:p>
            <a:r>
              <a:rPr lang="en-US" dirty="0"/>
              <a:t>JAVASCRIPT – FUNCTIONS</a:t>
            </a:r>
            <a:endParaRPr lang="hr-HR" dirty="0"/>
          </a:p>
        </p:txBody>
      </p:sp>
      <p:sp>
        <p:nvSpPr>
          <p:cNvPr id="5" name="TextBox 4">
            <a:extLst>
              <a:ext uri="{FF2B5EF4-FFF2-40B4-BE49-F238E27FC236}">
                <a16:creationId xmlns:a16="http://schemas.microsoft.com/office/drawing/2014/main" id="{FEB7D8F8-5E66-7939-0A4D-07040B787761}"/>
              </a:ext>
            </a:extLst>
          </p:cNvPr>
          <p:cNvSpPr txBox="1"/>
          <p:nvPr/>
        </p:nvSpPr>
        <p:spPr>
          <a:xfrm>
            <a:off x="767022" y="1978396"/>
            <a:ext cx="4873256" cy="707886"/>
          </a:xfrm>
          <a:prstGeom prst="rect">
            <a:avLst/>
          </a:prstGeom>
          <a:noFill/>
        </p:spPr>
        <p:txBody>
          <a:bodyPr wrap="square">
            <a:spAutoFit/>
          </a:bodyPr>
          <a:lstStyle/>
          <a:p>
            <a:r>
              <a:rPr lang="en-US" sz="2000" dirty="0">
                <a:latin typeface="+mj-lt"/>
              </a:rPr>
              <a:t>- We use it to avoid repeating the code.
- We call her only when we need her</a:t>
            </a:r>
          </a:p>
        </p:txBody>
      </p:sp>
      <p:pic>
        <p:nvPicPr>
          <p:cNvPr id="12" name="Picture 11">
            <a:extLst>
              <a:ext uri="{FF2B5EF4-FFF2-40B4-BE49-F238E27FC236}">
                <a16:creationId xmlns:a16="http://schemas.microsoft.com/office/drawing/2014/main" id="{EEDDCEDB-FB8E-6B04-B22D-3E6AE9700AF5}"/>
              </a:ext>
            </a:extLst>
          </p:cNvPr>
          <p:cNvPicPr>
            <a:picLocks noChangeAspect="1"/>
          </p:cNvPicPr>
          <p:nvPr/>
        </p:nvPicPr>
        <p:blipFill>
          <a:blip r:embed="rId3"/>
          <a:stretch>
            <a:fillRect/>
          </a:stretch>
        </p:blipFill>
        <p:spPr>
          <a:xfrm>
            <a:off x="915117" y="4109425"/>
            <a:ext cx="3795106" cy="2017820"/>
          </a:xfrm>
          <a:prstGeom prst="rect">
            <a:avLst/>
          </a:prstGeom>
        </p:spPr>
      </p:pic>
      <p:pic>
        <p:nvPicPr>
          <p:cNvPr id="20" name="Picture 19">
            <a:extLst>
              <a:ext uri="{FF2B5EF4-FFF2-40B4-BE49-F238E27FC236}">
                <a16:creationId xmlns:a16="http://schemas.microsoft.com/office/drawing/2014/main" id="{173565FC-8161-5A7F-65F7-B011F4ADDB09}"/>
              </a:ext>
            </a:extLst>
          </p:cNvPr>
          <p:cNvPicPr>
            <a:picLocks noChangeAspect="1"/>
          </p:cNvPicPr>
          <p:nvPr/>
        </p:nvPicPr>
        <p:blipFill>
          <a:blip r:embed="rId4"/>
          <a:stretch>
            <a:fillRect/>
          </a:stretch>
        </p:blipFill>
        <p:spPr>
          <a:xfrm>
            <a:off x="915117" y="2896680"/>
            <a:ext cx="5658694" cy="1015663"/>
          </a:xfrm>
          <a:prstGeom prst="rect">
            <a:avLst/>
          </a:prstGeom>
        </p:spPr>
      </p:pic>
      <p:pic>
        <p:nvPicPr>
          <p:cNvPr id="22" name="Picture 21">
            <a:extLst>
              <a:ext uri="{FF2B5EF4-FFF2-40B4-BE49-F238E27FC236}">
                <a16:creationId xmlns:a16="http://schemas.microsoft.com/office/drawing/2014/main" id="{769ECDEA-4019-D9A7-CCBD-A9803BF08B2A}"/>
              </a:ext>
            </a:extLst>
          </p:cNvPr>
          <p:cNvPicPr>
            <a:picLocks noChangeAspect="1"/>
          </p:cNvPicPr>
          <p:nvPr/>
        </p:nvPicPr>
        <p:blipFill>
          <a:blip r:embed="rId5"/>
          <a:stretch>
            <a:fillRect/>
          </a:stretch>
        </p:blipFill>
        <p:spPr>
          <a:xfrm>
            <a:off x="915117" y="6216646"/>
            <a:ext cx="6212323" cy="552457"/>
          </a:xfrm>
          <a:prstGeom prst="rect">
            <a:avLst/>
          </a:prstGeom>
        </p:spPr>
      </p:pic>
    </p:spTree>
    <p:extLst>
      <p:ext uri="{BB962C8B-B14F-4D97-AF65-F5344CB8AC3E}">
        <p14:creationId xmlns:p14="http://schemas.microsoft.com/office/powerpoint/2010/main" val="2013267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80012-A663-DE6E-1901-ED44D8A5B9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AF69AD-506A-9F4E-EF2F-FC8AD7253277}"/>
              </a:ext>
            </a:extLst>
          </p:cNvPr>
          <p:cNvSpPr>
            <a:spLocks noGrp="1"/>
          </p:cNvSpPr>
          <p:nvPr>
            <p:ph type="title"/>
          </p:nvPr>
        </p:nvSpPr>
        <p:spPr/>
        <p:txBody>
          <a:bodyPr/>
          <a:lstStyle/>
          <a:p>
            <a:endParaRPr lang="hr-HR"/>
          </a:p>
        </p:txBody>
      </p:sp>
      <p:sp>
        <p:nvSpPr>
          <p:cNvPr id="2" name="TextBox 1">
            <a:extLst>
              <a:ext uri="{FF2B5EF4-FFF2-40B4-BE49-F238E27FC236}">
                <a16:creationId xmlns:a16="http://schemas.microsoft.com/office/drawing/2014/main" id="{B8BEFF51-E4FF-0E97-2A4A-86C96019756C}"/>
              </a:ext>
            </a:extLst>
          </p:cNvPr>
          <p:cNvSpPr txBox="1"/>
          <p:nvPr/>
        </p:nvSpPr>
        <p:spPr>
          <a:xfrm>
            <a:off x="1182043" y="3523861"/>
            <a:ext cx="4641112" cy="1015663"/>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1. Returns the text shown below as a log instead of an </a:t>
            </a:r>
            <a:r>
              <a:rPr lang="en-US" sz="2000" dirty="0" err="1">
                <a:latin typeface="+mj-lt"/>
              </a:rPr>
              <a:t>aler</a:t>
            </a:r>
            <a:endParaRPr lang="hr-HR" sz="2000" dirty="0">
              <a:latin typeface="+mj-lt"/>
            </a:endParaRPr>
          </a:p>
        </p:txBody>
      </p:sp>
      <p:pic>
        <p:nvPicPr>
          <p:cNvPr id="18" name="Picture 17">
            <a:extLst>
              <a:ext uri="{FF2B5EF4-FFF2-40B4-BE49-F238E27FC236}">
                <a16:creationId xmlns:a16="http://schemas.microsoft.com/office/drawing/2014/main" id="{11D4D66B-AE85-EA19-3D1D-78329A03162C}"/>
              </a:ext>
            </a:extLst>
          </p:cNvPr>
          <p:cNvPicPr>
            <a:picLocks noChangeAspect="1"/>
          </p:cNvPicPr>
          <p:nvPr/>
        </p:nvPicPr>
        <p:blipFill>
          <a:blip r:embed="rId3"/>
          <a:stretch>
            <a:fillRect/>
          </a:stretch>
        </p:blipFill>
        <p:spPr>
          <a:xfrm>
            <a:off x="6912441" y="2939628"/>
            <a:ext cx="3948336" cy="2722990"/>
          </a:xfrm>
          <a:prstGeom prst="rect">
            <a:avLst/>
          </a:prstGeom>
        </p:spPr>
      </p:pic>
    </p:spTree>
    <p:extLst>
      <p:ext uri="{BB962C8B-B14F-4D97-AF65-F5344CB8AC3E}">
        <p14:creationId xmlns:p14="http://schemas.microsoft.com/office/powerpoint/2010/main" val="11315546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950B-8881-A12E-5367-6F354A2F8C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228856-E250-6965-7F0A-96B7AB1818EE}"/>
              </a:ext>
            </a:extLst>
          </p:cNvPr>
          <p:cNvSpPr>
            <a:spLocks noGrp="1"/>
          </p:cNvSpPr>
          <p:nvPr>
            <p:ph type="title"/>
          </p:nvPr>
        </p:nvSpPr>
        <p:spPr/>
        <p:txBody>
          <a:bodyPr/>
          <a:lstStyle/>
          <a:p>
            <a:r>
              <a:rPr lang="en-US" dirty="0"/>
              <a:t>JAVASCRIPT – FUNCTIONS</a:t>
            </a:r>
            <a:endParaRPr lang="hr-HR" dirty="0"/>
          </a:p>
        </p:txBody>
      </p:sp>
      <p:sp>
        <p:nvSpPr>
          <p:cNvPr id="4" name="TextBox 3">
            <a:extLst>
              <a:ext uri="{FF2B5EF4-FFF2-40B4-BE49-F238E27FC236}">
                <a16:creationId xmlns:a16="http://schemas.microsoft.com/office/drawing/2014/main" id="{08116F9F-4DF8-F981-D7C9-4CE59EB122C5}"/>
              </a:ext>
            </a:extLst>
          </p:cNvPr>
          <p:cNvSpPr txBox="1"/>
          <p:nvPr/>
        </p:nvSpPr>
        <p:spPr>
          <a:xfrm>
            <a:off x="619759" y="1690688"/>
            <a:ext cx="4873256" cy="1631216"/>
          </a:xfrm>
          <a:prstGeom prst="rect">
            <a:avLst/>
          </a:prstGeom>
          <a:noFill/>
        </p:spPr>
        <p:txBody>
          <a:bodyPr wrap="square">
            <a:spAutoFit/>
          </a:bodyPr>
          <a:lstStyle/>
          <a:p>
            <a:r>
              <a:rPr lang="en-US" sz="2000" dirty="0">
                <a:latin typeface="+mj-lt"/>
              </a:rPr>
              <a:t>👉 Parameters allow a function to receive input and use it within its code
👉 Without parameters, the function always works the same – with parameters we can change its outcome!</a:t>
            </a:r>
          </a:p>
        </p:txBody>
      </p:sp>
      <p:pic>
        <p:nvPicPr>
          <p:cNvPr id="10" name="Picture 9">
            <a:extLst>
              <a:ext uri="{FF2B5EF4-FFF2-40B4-BE49-F238E27FC236}">
                <a16:creationId xmlns:a16="http://schemas.microsoft.com/office/drawing/2014/main" id="{8B43C198-057F-7EE8-5364-E4105A4396BA}"/>
              </a:ext>
            </a:extLst>
          </p:cNvPr>
          <p:cNvPicPr>
            <a:picLocks noChangeAspect="1"/>
          </p:cNvPicPr>
          <p:nvPr/>
        </p:nvPicPr>
        <p:blipFill>
          <a:blip r:embed="rId3"/>
          <a:stretch>
            <a:fillRect/>
          </a:stretch>
        </p:blipFill>
        <p:spPr>
          <a:xfrm>
            <a:off x="619759" y="3407644"/>
            <a:ext cx="4067502" cy="1283200"/>
          </a:xfrm>
          <a:prstGeom prst="rect">
            <a:avLst/>
          </a:prstGeom>
        </p:spPr>
      </p:pic>
      <p:pic>
        <p:nvPicPr>
          <p:cNvPr id="13" name="Picture 12">
            <a:extLst>
              <a:ext uri="{FF2B5EF4-FFF2-40B4-BE49-F238E27FC236}">
                <a16:creationId xmlns:a16="http://schemas.microsoft.com/office/drawing/2014/main" id="{D9321B6F-6837-A2FF-4D43-2EA0C0F467AE}"/>
              </a:ext>
            </a:extLst>
          </p:cNvPr>
          <p:cNvPicPr>
            <a:picLocks noChangeAspect="1"/>
          </p:cNvPicPr>
          <p:nvPr/>
        </p:nvPicPr>
        <p:blipFill>
          <a:blip r:embed="rId4"/>
          <a:stretch>
            <a:fillRect/>
          </a:stretch>
        </p:blipFill>
        <p:spPr>
          <a:xfrm>
            <a:off x="619759" y="4874261"/>
            <a:ext cx="4873256" cy="1887138"/>
          </a:xfrm>
          <a:prstGeom prst="rect">
            <a:avLst/>
          </a:prstGeom>
        </p:spPr>
      </p:pic>
    </p:spTree>
    <p:extLst>
      <p:ext uri="{BB962C8B-B14F-4D97-AF65-F5344CB8AC3E}">
        <p14:creationId xmlns:p14="http://schemas.microsoft.com/office/powerpoint/2010/main" val="19017461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30DD4-1BD2-9662-D731-214AC89A4E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E670ED-B36B-D6A8-F2A4-94D6143C4BC2}"/>
              </a:ext>
            </a:extLst>
          </p:cNvPr>
          <p:cNvSpPr>
            <a:spLocks noGrp="1"/>
          </p:cNvSpPr>
          <p:nvPr>
            <p:ph type="title"/>
          </p:nvPr>
        </p:nvSpPr>
        <p:spPr/>
        <p:txBody>
          <a:bodyPr/>
          <a:lstStyle/>
          <a:p>
            <a:endParaRPr lang="hr-HR"/>
          </a:p>
        </p:txBody>
      </p:sp>
      <p:sp>
        <p:nvSpPr>
          <p:cNvPr id="3" name="TextBox 2">
            <a:extLst>
              <a:ext uri="{FF2B5EF4-FFF2-40B4-BE49-F238E27FC236}">
                <a16:creationId xmlns:a16="http://schemas.microsoft.com/office/drawing/2014/main" id="{92C85283-FFED-C7F1-96AC-B3F30D437D0C}"/>
              </a:ext>
            </a:extLst>
          </p:cNvPr>
          <p:cNvSpPr txBox="1"/>
          <p:nvPr/>
        </p:nvSpPr>
        <p:spPr>
          <a:xfrm>
            <a:off x="527195" y="3542194"/>
            <a:ext cx="4641112" cy="1938992"/>
          </a:xfrm>
          <a:prstGeom prst="rect">
            <a:avLst/>
          </a:prstGeom>
          <a:noFill/>
        </p:spPr>
        <p:txBody>
          <a:bodyPr wrap="square">
            <a:spAutoFit/>
          </a:bodyPr>
          <a:lstStyle/>
          <a:p>
            <a:r>
              <a:rPr lang="en-US" sz="2000" dirty="0">
                <a:latin typeface="+mj-lt"/>
              </a:rPr>
              <a:t>- The function should receive the amount of money.</a:t>
            </a:r>
            <a:br>
              <a:rPr lang="en-US" sz="2000" dirty="0">
                <a:latin typeface="+mj-lt"/>
              </a:rPr>
            </a:br>
            <a:r>
              <a:rPr lang="en-US" sz="2000" dirty="0">
                <a:latin typeface="+mj-lt"/>
              </a:rPr>
              <a:t>- Calculates how many bottles of milk you can buy (1 bottle = $1.5).</a:t>
            </a:r>
            <a:br>
              <a:rPr lang="en-US" sz="2000" dirty="0">
                <a:latin typeface="+mj-lt"/>
              </a:rPr>
            </a:br>
            <a:r>
              <a:rPr lang="en-US" sz="2000" dirty="0">
                <a:latin typeface="+mj-lt"/>
              </a:rPr>
              <a:t>- It shows how many bottles he can buy.</a:t>
            </a:r>
            <a:endParaRPr lang="hr-HR" sz="2000" dirty="0">
              <a:latin typeface="+mj-lt"/>
            </a:endParaRPr>
          </a:p>
        </p:txBody>
      </p:sp>
      <p:pic>
        <p:nvPicPr>
          <p:cNvPr id="8" name="Picture 7">
            <a:extLst>
              <a:ext uri="{FF2B5EF4-FFF2-40B4-BE49-F238E27FC236}">
                <a16:creationId xmlns:a16="http://schemas.microsoft.com/office/drawing/2014/main" id="{1AD7CB6E-1E38-99AD-2A4A-72DDE902BDB0}"/>
              </a:ext>
            </a:extLst>
          </p:cNvPr>
          <p:cNvPicPr>
            <a:picLocks noChangeAspect="1"/>
          </p:cNvPicPr>
          <p:nvPr/>
        </p:nvPicPr>
        <p:blipFill>
          <a:blip r:embed="rId3"/>
          <a:stretch>
            <a:fillRect/>
          </a:stretch>
        </p:blipFill>
        <p:spPr>
          <a:xfrm>
            <a:off x="5153173" y="3676155"/>
            <a:ext cx="6941389" cy="1325563"/>
          </a:xfrm>
          <a:prstGeom prst="rect">
            <a:avLst/>
          </a:prstGeom>
        </p:spPr>
      </p:pic>
    </p:spTree>
    <p:extLst>
      <p:ext uri="{BB962C8B-B14F-4D97-AF65-F5344CB8AC3E}">
        <p14:creationId xmlns:p14="http://schemas.microsoft.com/office/powerpoint/2010/main" val="9047374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FD132-805B-8381-291B-D23E2B29BF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57EBD7-7EFB-4ABB-B683-B0D64134B0AF}"/>
              </a:ext>
            </a:extLst>
          </p:cNvPr>
          <p:cNvSpPr>
            <a:spLocks noGrp="1"/>
          </p:cNvSpPr>
          <p:nvPr>
            <p:ph type="title"/>
          </p:nvPr>
        </p:nvSpPr>
        <p:spPr/>
        <p:txBody>
          <a:bodyPr/>
          <a:lstStyle/>
          <a:p>
            <a:r>
              <a:rPr lang="en-US" dirty="0"/>
              <a:t>JAVASCRIPT – FUNCTIONS</a:t>
            </a:r>
            <a:endParaRPr lang="hr-HR" dirty="0"/>
          </a:p>
        </p:txBody>
      </p:sp>
      <p:sp>
        <p:nvSpPr>
          <p:cNvPr id="9" name="TextBox 8">
            <a:extLst>
              <a:ext uri="{FF2B5EF4-FFF2-40B4-BE49-F238E27FC236}">
                <a16:creationId xmlns:a16="http://schemas.microsoft.com/office/drawing/2014/main" id="{40CB62F7-8B40-6AE4-E1E3-72AC3718D0EF}"/>
              </a:ext>
            </a:extLst>
          </p:cNvPr>
          <p:cNvSpPr txBox="1"/>
          <p:nvPr/>
        </p:nvSpPr>
        <p:spPr>
          <a:xfrm>
            <a:off x="321090" y="2280195"/>
            <a:ext cx="4873256" cy="1323439"/>
          </a:xfrm>
          <a:prstGeom prst="rect">
            <a:avLst/>
          </a:prstGeom>
          <a:noFill/>
        </p:spPr>
        <p:txBody>
          <a:bodyPr wrap="square">
            <a:spAutoFit/>
          </a:bodyPr>
          <a:lstStyle/>
          <a:p>
            <a:r>
              <a:rPr lang="en-US" sz="2000" dirty="0">
                <a:latin typeface="+mj-lt"/>
              </a:rPr>
              <a:t>- Return allows the function to return a value that can be used later.
- The No Return function performs an action, but does not return any result.</a:t>
            </a:r>
          </a:p>
        </p:txBody>
      </p:sp>
      <p:pic>
        <p:nvPicPr>
          <p:cNvPr id="11" name="Picture 10">
            <a:extLst>
              <a:ext uri="{FF2B5EF4-FFF2-40B4-BE49-F238E27FC236}">
                <a16:creationId xmlns:a16="http://schemas.microsoft.com/office/drawing/2014/main" id="{AAAF7EB6-DCCC-FA0D-AF66-5E0D7471B1DF}"/>
              </a:ext>
            </a:extLst>
          </p:cNvPr>
          <p:cNvPicPr>
            <a:picLocks noChangeAspect="1"/>
          </p:cNvPicPr>
          <p:nvPr/>
        </p:nvPicPr>
        <p:blipFill>
          <a:blip r:embed="rId2"/>
          <a:stretch>
            <a:fillRect/>
          </a:stretch>
        </p:blipFill>
        <p:spPr>
          <a:xfrm>
            <a:off x="7622982" y="4006339"/>
            <a:ext cx="4058809" cy="1440627"/>
          </a:xfrm>
          <a:prstGeom prst="rect">
            <a:avLst/>
          </a:prstGeom>
        </p:spPr>
      </p:pic>
      <p:pic>
        <p:nvPicPr>
          <p:cNvPr id="13" name="Picture 12">
            <a:extLst>
              <a:ext uri="{FF2B5EF4-FFF2-40B4-BE49-F238E27FC236}">
                <a16:creationId xmlns:a16="http://schemas.microsoft.com/office/drawing/2014/main" id="{2438DB22-038A-E538-7607-EFE3B2DAE956}"/>
              </a:ext>
            </a:extLst>
          </p:cNvPr>
          <p:cNvPicPr>
            <a:picLocks noChangeAspect="1"/>
          </p:cNvPicPr>
          <p:nvPr/>
        </p:nvPicPr>
        <p:blipFill>
          <a:blip r:embed="rId3"/>
          <a:stretch>
            <a:fillRect/>
          </a:stretch>
        </p:blipFill>
        <p:spPr>
          <a:xfrm>
            <a:off x="321090" y="4015603"/>
            <a:ext cx="6326406" cy="1431363"/>
          </a:xfrm>
          <a:prstGeom prst="rect">
            <a:avLst/>
          </a:prstGeom>
        </p:spPr>
      </p:pic>
    </p:spTree>
    <p:extLst>
      <p:ext uri="{BB962C8B-B14F-4D97-AF65-F5344CB8AC3E}">
        <p14:creationId xmlns:p14="http://schemas.microsoft.com/office/powerpoint/2010/main" val="2359173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A077A-6DFA-41B2-06E6-EC66DFB7E5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F043BC-311B-156D-7894-44171E1B823C}"/>
              </a:ext>
            </a:extLst>
          </p:cNvPr>
          <p:cNvSpPr>
            <a:spLocks noGrp="1"/>
          </p:cNvSpPr>
          <p:nvPr>
            <p:ph type="title"/>
          </p:nvPr>
        </p:nvSpPr>
        <p:spPr/>
        <p:txBody>
          <a:bodyPr/>
          <a:lstStyle/>
          <a:p>
            <a:endParaRPr lang="hr-HR"/>
          </a:p>
        </p:txBody>
      </p:sp>
      <p:sp>
        <p:nvSpPr>
          <p:cNvPr id="5" name="TextBox 4">
            <a:extLst>
              <a:ext uri="{FF2B5EF4-FFF2-40B4-BE49-F238E27FC236}">
                <a16:creationId xmlns:a16="http://schemas.microsoft.com/office/drawing/2014/main" id="{4E537C97-44BB-8140-036D-AC3DADD19544}"/>
              </a:ext>
            </a:extLst>
          </p:cNvPr>
          <p:cNvSpPr txBox="1"/>
          <p:nvPr/>
        </p:nvSpPr>
        <p:spPr>
          <a:xfrm>
            <a:off x="914576" y="3287080"/>
            <a:ext cx="4641112" cy="1938992"/>
          </a:xfrm>
          <a:prstGeom prst="rect">
            <a:avLst/>
          </a:prstGeom>
          <a:noFill/>
        </p:spPr>
        <p:txBody>
          <a:bodyPr wrap="square">
            <a:spAutoFit/>
          </a:bodyPr>
          <a:lstStyle/>
          <a:p>
            <a:r>
              <a:rPr lang="en-US" sz="2000" dirty="0">
                <a:latin typeface="+mj-lt"/>
              </a:rPr>
              <a:t>- The function receives the amount of money.</a:t>
            </a:r>
            <a:br>
              <a:rPr lang="en-US" sz="2000" dirty="0">
                <a:latin typeface="+mj-lt"/>
              </a:rPr>
            </a:br>
            <a:r>
              <a:rPr lang="en-US" sz="2000" dirty="0">
                <a:latin typeface="+mj-lt"/>
              </a:rPr>
              <a:t>- Calculates how many bottles of milk he can buy (1 bottle = $1.5).</a:t>
            </a:r>
            <a:br>
              <a:rPr lang="en-US" sz="2000" dirty="0">
                <a:latin typeface="+mj-lt"/>
              </a:rPr>
            </a:br>
            <a:r>
              <a:rPr lang="en-US" sz="2000" dirty="0">
                <a:latin typeface="+mj-lt"/>
              </a:rPr>
              <a:t>- Returns change (money left over after purchase).</a:t>
            </a:r>
            <a:endParaRPr lang="hr-HR" sz="2000" dirty="0">
              <a:latin typeface="+mj-lt"/>
            </a:endParaRPr>
          </a:p>
        </p:txBody>
      </p:sp>
      <p:pic>
        <p:nvPicPr>
          <p:cNvPr id="10" name="Picture 9">
            <a:extLst>
              <a:ext uri="{FF2B5EF4-FFF2-40B4-BE49-F238E27FC236}">
                <a16:creationId xmlns:a16="http://schemas.microsoft.com/office/drawing/2014/main" id="{F2AADE7F-C99B-BC32-2D41-04E3CBD05E54}"/>
              </a:ext>
            </a:extLst>
          </p:cNvPr>
          <p:cNvPicPr>
            <a:picLocks noChangeAspect="1"/>
          </p:cNvPicPr>
          <p:nvPr/>
        </p:nvPicPr>
        <p:blipFill>
          <a:blip r:embed="rId3"/>
          <a:stretch>
            <a:fillRect/>
          </a:stretch>
        </p:blipFill>
        <p:spPr>
          <a:xfrm>
            <a:off x="6306703" y="3901557"/>
            <a:ext cx="5343036" cy="710038"/>
          </a:xfrm>
          <a:prstGeom prst="rect">
            <a:avLst/>
          </a:prstGeom>
        </p:spPr>
      </p:pic>
    </p:spTree>
    <p:extLst>
      <p:ext uri="{BB962C8B-B14F-4D97-AF65-F5344CB8AC3E}">
        <p14:creationId xmlns:p14="http://schemas.microsoft.com/office/powerpoint/2010/main" val="1698365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A4C3F-58B3-4297-B5B4-42BB95E3F7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A52BA3-8455-79C0-72ED-A2A5B4DA0AF6}"/>
              </a:ext>
            </a:extLst>
          </p:cNvPr>
          <p:cNvSpPr>
            <a:spLocks noGrp="1"/>
          </p:cNvSpPr>
          <p:nvPr>
            <p:ph type="title"/>
          </p:nvPr>
        </p:nvSpPr>
        <p:spPr/>
        <p:txBody>
          <a:bodyPr/>
          <a:lstStyle/>
          <a:p>
            <a:r>
              <a:rPr lang="en-US" dirty="0"/>
              <a:t>JAVASCRIPT – FUNCTIONS</a:t>
            </a:r>
            <a:endParaRPr lang="hr-HR" dirty="0"/>
          </a:p>
        </p:txBody>
      </p:sp>
      <p:pic>
        <p:nvPicPr>
          <p:cNvPr id="2" name="Picture 1">
            <a:extLst>
              <a:ext uri="{FF2B5EF4-FFF2-40B4-BE49-F238E27FC236}">
                <a16:creationId xmlns:a16="http://schemas.microsoft.com/office/drawing/2014/main" id="{BFA3DB4B-3380-43A9-5AF9-4F9A357FBB2E}"/>
              </a:ext>
            </a:extLst>
          </p:cNvPr>
          <p:cNvPicPr>
            <a:picLocks noChangeAspect="1"/>
          </p:cNvPicPr>
          <p:nvPr/>
        </p:nvPicPr>
        <p:blipFill>
          <a:blip r:embed="rId2"/>
          <a:stretch>
            <a:fillRect/>
          </a:stretch>
        </p:blipFill>
        <p:spPr>
          <a:xfrm>
            <a:off x="706180" y="2305211"/>
            <a:ext cx="5045481" cy="1029956"/>
          </a:xfrm>
          <a:prstGeom prst="rect">
            <a:avLst/>
          </a:prstGeom>
        </p:spPr>
      </p:pic>
      <p:pic>
        <p:nvPicPr>
          <p:cNvPr id="4" name="Picture 3">
            <a:extLst>
              <a:ext uri="{FF2B5EF4-FFF2-40B4-BE49-F238E27FC236}">
                <a16:creationId xmlns:a16="http://schemas.microsoft.com/office/drawing/2014/main" id="{9540EF68-80F5-998D-C6DC-9C745C5B15EA}"/>
              </a:ext>
            </a:extLst>
          </p:cNvPr>
          <p:cNvPicPr>
            <a:picLocks noChangeAspect="1"/>
          </p:cNvPicPr>
          <p:nvPr/>
        </p:nvPicPr>
        <p:blipFill>
          <a:blip r:embed="rId3"/>
          <a:stretch>
            <a:fillRect/>
          </a:stretch>
        </p:blipFill>
        <p:spPr>
          <a:xfrm>
            <a:off x="706180" y="3522834"/>
            <a:ext cx="4875291" cy="839703"/>
          </a:xfrm>
          <a:prstGeom prst="rect">
            <a:avLst/>
          </a:prstGeom>
        </p:spPr>
      </p:pic>
      <p:pic>
        <p:nvPicPr>
          <p:cNvPr id="6" name="Picture 5">
            <a:extLst>
              <a:ext uri="{FF2B5EF4-FFF2-40B4-BE49-F238E27FC236}">
                <a16:creationId xmlns:a16="http://schemas.microsoft.com/office/drawing/2014/main" id="{14B58C99-CB5F-39E3-CC5F-59C689D4CA18}"/>
              </a:ext>
            </a:extLst>
          </p:cNvPr>
          <p:cNvPicPr>
            <a:picLocks noChangeAspect="1"/>
          </p:cNvPicPr>
          <p:nvPr/>
        </p:nvPicPr>
        <p:blipFill>
          <a:blip r:embed="rId4"/>
          <a:stretch>
            <a:fillRect/>
          </a:stretch>
        </p:blipFill>
        <p:spPr>
          <a:xfrm>
            <a:off x="6534150" y="2293363"/>
            <a:ext cx="4484754" cy="1554566"/>
          </a:xfrm>
          <a:prstGeom prst="rect">
            <a:avLst/>
          </a:prstGeom>
        </p:spPr>
      </p:pic>
      <p:pic>
        <p:nvPicPr>
          <p:cNvPr id="7" name="Picture 6">
            <a:extLst>
              <a:ext uri="{FF2B5EF4-FFF2-40B4-BE49-F238E27FC236}">
                <a16:creationId xmlns:a16="http://schemas.microsoft.com/office/drawing/2014/main" id="{47F6119D-F123-1331-6085-7E3FE4EB38E6}"/>
              </a:ext>
            </a:extLst>
          </p:cNvPr>
          <p:cNvPicPr>
            <a:picLocks noChangeAspect="1"/>
          </p:cNvPicPr>
          <p:nvPr/>
        </p:nvPicPr>
        <p:blipFill>
          <a:blip r:embed="rId5"/>
          <a:stretch>
            <a:fillRect/>
          </a:stretch>
        </p:blipFill>
        <p:spPr>
          <a:xfrm>
            <a:off x="5911743" y="4345066"/>
            <a:ext cx="5944721" cy="693159"/>
          </a:xfrm>
          <a:prstGeom prst="rect">
            <a:avLst/>
          </a:prstGeom>
        </p:spPr>
      </p:pic>
      <p:sp>
        <p:nvSpPr>
          <p:cNvPr id="8" name="TextBox 7">
            <a:extLst>
              <a:ext uri="{FF2B5EF4-FFF2-40B4-BE49-F238E27FC236}">
                <a16:creationId xmlns:a16="http://schemas.microsoft.com/office/drawing/2014/main" id="{C0A926DA-7D46-084B-FB67-3CD6C1BF32B8}"/>
              </a:ext>
            </a:extLst>
          </p:cNvPr>
          <p:cNvSpPr txBox="1"/>
          <p:nvPr/>
        </p:nvSpPr>
        <p:spPr>
          <a:xfrm>
            <a:off x="1701209" y="5713913"/>
            <a:ext cx="8911026" cy="400110"/>
          </a:xfrm>
          <a:prstGeom prst="rect">
            <a:avLst/>
          </a:prstGeom>
          <a:noFill/>
        </p:spPr>
        <p:txBody>
          <a:bodyPr wrap="square">
            <a:spAutoFit/>
          </a:bodyPr>
          <a:lstStyle/>
          <a:p>
            <a:r>
              <a:rPr lang="en-US" sz="2000" dirty="0">
                <a:latin typeface="+mj-lt"/>
              </a:rPr>
              <a:t>By combining multiple functions, we improve the organization of the code!</a:t>
            </a:r>
          </a:p>
        </p:txBody>
      </p:sp>
    </p:spTree>
    <p:extLst>
      <p:ext uri="{BB962C8B-B14F-4D97-AF65-F5344CB8AC3E}">
        <p14:creationId xmlns:p14="http://schemas.microsoft.com/office/powerpoint/2010/main" val="13017112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105A9-FB6D-D74F-8B82-697E50989F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67F117-9CEB-1D42-A8A0-4D5C42134C49}"/>
              </a:ext>
            </a:extLst>
          </p:cNvPr>
          <p:cNvSpPr>
            <a:spLocks noGrp="1"/>
          </p:cNvSpPr>
          <p:nvPr>
            <p:ph type="title"/>
          </p:nvPr>
        </p:nvSpPr>
        <p:spPr/>
        <p:txBody>
          <a:bodyPr/>
          <a:lstStyle/>
          <a:p>
            <a:r>
              <a:rPr lang="en-US" dirty="0"/>
              <a:t>JAVASCRIPT – CONDITIONS</a:t>
            </a:r>
            <a:endParaRPr lang="hr-HR" dirty="0"/>
          </a:p>
        </p:txBody>
      </p:sp>
      <p:sp>
        <p:nvSpPr>
          <p:cNvPr id="10" name="TextBox 9">
            <a:extLst>
              <a:ext uri="{FF2B5EF4-FFF2-40B4-BE49-F238E27FC236}">
                <a16:creationId xmlns:a16="http://schemas.microsoft.com/office/drawing/2014/main" id="{2236A669-9354-0403-9D72-E161C2069B64}"/>
              </a:ext>
            </a:extLst>
          </p:cNvPr>
          <p:cNvSpPr txBox="1"/>
          <p:nvPr/>
        </p:nvSpPr>
        <p:spPr>
          <a:xfrm>
            <a:off x="7005953" y="1952084"/>
            <a:ext cx="6145618" cy="400110"/>
          </a:xfrm>
          <a:prstGeom prst="rect">
            <a:avLst/>
          </a:prstGeom>
          <a:noFill/>
        </p:spPr>
        <p:txBody>
          <a:bodyPr wrap="square">
            <a:spAutoFit/>
          </a:bodyPr>
          <a:lstStyle/>
          <a:p>
            <a:r>
              <a:rPr lang="en-US" sz="2000" dirty="0">
                <a:latin typeface="+mj-lt"/>
              </a:rPr>
              <a:t>Multiple conditions</a:t>
            </a:r>
            <a:endParaRPr lang="hr-HR" sz="2000" dirty="0">
              <a:latin typeface="+mj-lt"/>
            </a:endParaRPr>
          </a:p>
        </p:txBody>
      </p:sp>
      <p:sp>
        <p:nvSpPr>
          <p:cNvPr id="11" name="TextBox 10">
            <a:extLst>
              <a:ext uri="{FF2B5EF4-FFF2-40B4-BE49-F238E27FC236}">
                <a16:creationId xmlns:a16="http://schemas.microsoft.com/office/drawing/2014/main" id="{9CC9F199-9AD0-AB2B-16C9-36DD852A93FF}"/>
              </a:ext>
            </a:extLst>
          </p:cNvPr>
          <p:cNvSpPr txBox="1"/>
          <p:nvPr/>
        </p:nvSpPr>
        <p:spPr>
          <a:xfrm>
            <a:off x="860335" y="1952084"/>
            <a:ext cx="6145618" cy="400110"/>
          </a:xfrm>
          <a:prstGeom prst="rect">
            <a:avLst/>
          </a:prstGeom>
          <a:noFill/>
        </p:spPr>
        <p:txBody>
          <a:bodyPr wrap="square">
            <a:spAutoFit/>
          </a:bodyPr>
          <a:lstStyle/>
          <a:p>
            <a:r>
              <a:rPr lang="en-US" sz="2000" dirty="0">
                <a:latin typeface="+mj-lt"/>
              </a:rPr>
              <a:t>One condition </a:t>
            </a:r>
            <a:endParaRPr lang="hr-HR" sz="2000" dirty="0">
              <a:latin typeface="+mj-lt"/>
            </a:endParaRPr>
          </a:p>
        </p:txBody>
      </p:sp>
      <p:sp>
        <p:nvSpPr>
          <p:cNvPr id="12" name="TextBox 11">
            <a:extLst>
              <a:ext uri="{FF2B5EF4-FFF2-40B4-BE49-F238E27FC236}">
                <a16:creationId xmlns:a16="http://schemas.microsoft.com/office/drawing/2014/main" id="{0503152C-9C76-FF8C-BC4A-ADF172A2C3AC}"/>
              </a:ext>
            </a:extLst>
          </p:cNvPr>
          <p:cNvSpPr txBox="1"/>
          <p:nvPr/>
        </p:nvSpPr>
        <p:spPr>
          <a:xfrm>
            <a:off x="3003460" y="5193277"/>
            <a:ext cx="6341578" cy="1015663"/>
          </a:xfrm>
          <a:prstGeom prst="rect">
            <a:avLst/>
          </a:prstGeom>
          <a:noFill/>
        </p:spPr>
        <p:txBody>
          <a:bodyPr wrap="square">
            <a:spAutoFit/>
          </a:bodyPr>
          <a:lstStyle/>
          <a:p>
            <a:r>
              <a:rPr lang="en-US" sz="2000" dirty="0">
                <a:latin typeface="+mj-lt"/>
              </a:rPr>
              <a:t>- Conditions allow you to control the flow of the program
- We can create advanced logics</a:t>
            </a:r>
          </a:p>
        </p:txBody>
      </p:sp>
      <p:pic>
        <p:nvPicPr>
          <p:cNvPr id="14" name="Picture 13">
            <a:extLst>
              <a:ext uri="{FF2B5EF4-FFF2-40B4-BE49-F238E27FC236}">
                <a16:creationId xmlns:a16="http://schemas.microsoft.com/office/drawing/2014/main" id="{71D64C5B-B77A-3808-1A50-60ED72370046}"/>
              </a:ext>
            </a:extLst>
          </p:cNvPr>
          <p:cNvPicPr>
            <a:picLocks noChangeAspect="1"/>
          </p:cNvPicPr>
          <p:nvPr/>
        </p:nvPicPr>
        <p:blipFill>
          <a:blip r:embed="rId3"/>
          <a:stretch>
            <a:fillRect/>
          </a:stretch>
        </p:blipFill>
        <p:spPr>
          <a:xfrm>
            <a:off x="337821" y="2613590"/>
            <a:ext cx="4941109" cy="1427431"/>
          </a:xfrm>
          <a:prstGeom prst="rect">
            <a:avLst/>
          </a:prstGeom>
        </p:spPr>
      </p:pic>
      <p:pic>
        <p:nvPicPr>
          <p:cNvPr id="16" name="Picture 15">
            <a:extLst>
              <a:ext uri="{FF2B5EF4-FFF2-40B4-BE49-F238E27FC236}">
                <a16:creationId xmlns:a16="http://schemas.microsoft.com/office/drawing/2014/main" id="{90F7616A-7CFF-811D-EBDD-6AE1FA1EF1E3}"/>
              </a:ext>
            </a:extLst>
          </p:cNvPr>
          <p:cNvPicPr>
            <a:picLocks noChangeAspect="1"/>
          </p:cNvPicPr>
          <p:nvPr/>
        </p:nvPicPr>
        <p:blipFill>
          <a:blip r:embed="rId4"/>
          <a:stretch>
            <a:fillRect/>
          </a:stretch>
        </p:blipFill>
        <p:spPr>
          <a:xfrm>
            <a:off x="5651160" y="2613590"/>
            <a:ext cx="6438900" cy="2133600"/>
          </a:xfrm>
          <a:prstGeom prst="rect">
            <a:avLst/>
          </a:prstGeom>
        </p:spPr>
      </p:pic>
    </p:spTree>
    <p:extLst>
      <p:ext uri="{BB962C8B-B14F-4D97-AF65-F5344CB8AC3E}">
        <p14:creationId xmlns:p14="http://schemas.microsoft.com/office/powerpoint/2010/main" val="24866276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09675-98B2-8855-011E-62DDE66F2E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C4DDA5-6625-AD5E-9239-777DD67C0599}"/>
              </a:ext>
            </a:extLst>
          </p:cNvPr>
          <p:cNvSpPr>
            <a:spLocks noGrp="1"/>
          </p:cNvSpPr>
          <p:nvPr>
            <p:ph type="title"/>
          </p:nvPr>
        </p:nvSpPr>
        <p:spPr/>
        <p:txBody>
          <a:bodyPr/>
          <a:lstStyle/>
          <a:p>
            <a:r>
              <a:rPr lang="en-US" dirty="0"/>
              <a:t>JAVASCRIPT – COMPARATORS</a:t>
            </a:r>
            <a:endParaRPr lang="hr-HR" dirty="0"/>
          </a:p>
        </p:txBody>
      </p:sp>
      <p:sp>
        <p:nvSpPr>
          <p:cNvPr id="2" name="TextBox 1">
            <a:extLst>
              <a:ext uri="{FF2B5EF4-FFF2-40B4-BE49-F238E27FC236}">
                <a16:creationId xmlns:a16="http://schemas.microsoft.com/office/drawing/2014/main" id="{B43E04B2-BC7F-A62B-4062-C026BEBDCF52}"/>
              </a:ext>
            </a:extLst>
          </p:cNvPr>
          <p:cNvSpPr txBox="1"/>
          <p:nvPr/>
        </p:nvSpPr>
        <p:spPr>
          <a:xfrm>
            <a:off x="5296988" y="3429000"/>
            <a:ext cx="4873256" cy="400110"/>
          </a:xfrm>
          <a:prstGeom prst="rect">
            <a:avLst/>
          </a:prstGeom>
          <a:noFill/>
        </p:spPr>
        <p:txBody>
          <a:bodyPr wrap="square">
            <a:spAutoFit/>
          </a:bodyPr>
          <a:lstStyle/>
          <a:p>
            <a:r>
              <a:rPr lang="en-US" sz="2000" dirty="0">
                <a:latin typeface="+mj-lt"/>
              </a:rPr>
              <a:t> Always use === for precise checks</a:t>
            </a:r>
          </a:p>
        </p:txBody>
      </p:sp>
      <p:sp>
        <p:nvSpPr>
          <p:cNvPr id="5" name="TextBox 4">
            <a:extLst>
              <a:ext uri="{FF2B5EF4-FFF2-40B4-BE49-F238E27FC236}">
                <a16:creationId xmlns:a16="http://schemas.microsoft.com/office/drawing/2014/main" id="{983966D0-C1AD-471A-8C40-3956A133FB92}"/>
              </a:ext>
            </a:extLst>
          </p:cNvPr>
          <p:cNvSpPr txBox="1"/>
          <p:nvPr/>
        </p:nvSpPr>
        <p:spPr>
          <a:xfrm>
            <a:off x="1743740" y="5846701"/>
            <a:ext cx="8802270" cy="400110"/>
          </a:xfrm>
          <a:prstGeom prst="rect">
            <a:avLst/>
          </a:prstGeom>
          <a:noFill/>
        </p:spPr>
        <p:txBody>
          <a:bodyPr wrap="square">
            <a:spAutoFit/>
          </a:bodyPr>
          <a:lstStyle/>
          <a:p>
            <a:r>
              <a:rPr lang="en-US" sz="2000" dirty="0">
                <a:latin typeface="+mj-lt"/>
              </a:rPr>
              <a:t>By combining comparison operators, we can make more complex logic.</a:t>
            </a:r>
          </a:p>
        </p:txBody>
      </p:sp>
      <p:pic>
        <p:nvPicPr>
          <p:cNvPr id="7" name="Picture 6">
            <a:extLst>
              <a:ext uri="{FF2B5EF4-FFF2-40B4-BE49-F238E27FC236}">
                <a16:creationId xmlns:a16="http://schemas.microsoft.com/office/drawing/2014/main" id="{E37858C0-C959-B596-59EB-F27A51AEE225}"/>
              </a:ext>
            </a:extLst>
          </p:cNvPr>
          <p:cNvPicPr>
            <a:picLocks noChangeAspect="1"/>
          </p:cNvPicPr>
          <p:nvPr/>
        </p:nvPicPr>
        <p:blipFill>
          <a:blip r:embed="rId2"/>
          <a:stretch>
            <a:fillRect/>
          </a:stretch>
        </p:blipFill>
        <p:spPr>
          <a:xfrm>
            <a:off x="5296988" y="2005532"/>
            <a:ext cx="4981575" cy="1304925"/>
          </a:xfrm>
          <a:prstGeom prst="rect">
            <a:avLst/>
          </a:prstGeom>
        </p:spPr>
      </p:pic>
      <p:pic>
        <p:nvPicPr>
          <p:cNvPr id="9" name="Picture 8">
            <a:extLst>
              <a:ext uri="{FF2B5EF4-FFF2-40B4-BE49-F238E27FC236}">
                <a16:creationId xmlns:a16="http://schemas.microsoft.com/office/drawing/2014/main" id="{804467BC-B3CF-F1F9-9B31-B0DE66C8E5CE}"/>
              </a:ext>
            </a:extLst>
          </p:cNvPr>
          <p:cNvPicPr>
            <a:picLocks noChangeAspect="1"/>
          </p:cNvPicPr>
          <p:nvPr/>
        </p:nvPicPr>
        <p:blipFill>
          <a:blip r:embed="rId3"/>
          <a:stretch>
            <a:fillRect/>
          </a:stretch>
        </p:blipFill>
        <p:spPr>
          <a:xfrm>
            <a:off x="5296988" y="3844498"/>
            <a:ext cx="5388727" cy="1806716"/>
          </a:xfrm>
          <a:prstGeom prst="rect">
            <a:avLst/>
          </a:prstGeom>
        </p:spPr>
      </p:pic>
      <p:pic>
        <p:nvPicPr>
          <p:cNvPr id="15" name="Picture 14">
            <a:extLst>
              <a:ext uri="{FF2B5EF4-FFF2-40B4-BE49-F238E27FC236}">
                <a16:creationId xmlns:a16="http://schemas.microsoft.com/office/drawing/2014/main" id="{51DE4B84-1A82-6354-767E-7CB736046678}"/>
              </a:ext>
            </a:extLst>
          </p:cNvPr>
          <p:cNvPicPr>
            <a:picLocks noChangeAspect="1"/>
          </p:cNvPicPr>
          <p:nvPr/>
        </p:nvPicPr>
        <p:blipFill>
          <a:blip r:embed="rId4"/>
          <a:stretch>
            <a:fillRect/>
          </a:stretch>
        </p:blipFill>
        <p:spPr>
          <a:xfrm>
            <a:off x="284815" y="2005532"/>
            <a:ext cx="4210050" cy="2676525"/>
          </a:xfrm>
          <a:prstGeom prst="rect">
            <a:avLst/>
          </a:prstGeom>
        </p:spPr>
      </p:pic>
    </p:spTree>
    <p:extLst>
      <p:ext uri="{BB962C8B-B14F-4D97-AF65-F5344CB8AC3E}">
        <p14:creationId xmlns:p14="http://schemas.microsoft.com/office/powerpoint/2010/main" val="335766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HTML</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Basic of the HTML files</a:t>
            </a:r>
            <a:endParaRPr lang="hr-HR" dirty="0">
              <a:latin typeface="Bahnschrift SemiLight" panose="020B0502040204020203" pitchFamily="34" charset="0"/>
            </a:endParaRPr>
          </a:p>
        </p:txBody>
      </p:sp>
    </p:spTree>
    <p:extLst>
      <p:ext uri="{BB962C8B-B14F-4D97-AF65-F5344CB8AC3E}">
        <p14:creationId xmlns:p14="http://schemas.microsoft.com/office/powerpoint/2010/main" val="4955189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36C30-65C5-6806-0493-4524BEB3E5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0300F8-61FA-0CCD-8DB7-22E0C90FF58D}"/>
              </a:ext>
            </a:extLst>
          </p:cNvPr>
          <p:cNvSpPr>
            <a:spLocks noGrp="1"/>
          </p:cNvSpPr>
          <p:nvPr>
            <p:ph type="title"/>
          </p:nvPr>
        </p:nvSpPr>
        <p:spPr/>
        <p:txBody>
          <a:bodyPr/>
          <a:lstStyle/>
          <a:p>
            <a:r>
              <a:rPr lang="en-US" dirty="0"/>
              <a:t>JAVASCRIPT – LOGICAL OPERATORS</a:t>
            </a:r>
            <a:endParaRPr lang="hr-HR" dirty="0"/>
          </a:p>
        </p:txBody>
      </p:sp>
      <p:sp>
        <p:nvSpPr>
          <p:cNvPr id="4" name="TextBox 3">
            <a:extLst>
              <a:ext uri="{FF2B5EF4-FFF2-40B4-BE49-F238E27FC236}">
                <a16:creationId xmlns:a16="http://schemas.microsoft.com/office/drawing/2014/main" id="{EA52B2E7-6FEF-8DFD-CEFA-3EF0A4F740A5}"/>
              </a:ext>
            </a:extLst>
          </p:cNvPr>
          <p:cNvSpPr txBox="1"/>
          <p:nvPr/>
        </p:nvSpPr>
        <p:spPr>
          <a:xfrm>
            <a:off x="397042" y="2087162"/>
            <a:ext cx="6435557" cy="707886"/>
          </a:xfrm>
          <a:prstGeom prst="rect">
            <a:avLst/>
          </a:prstGeom>
          <a:noFill/>
        </p:spPr>
        <p:txBody>
          <a:bodyPr wrap="square">
            <a:spAutoFit/>
          </a:bodyPr>
          <a:lstStyle/>
          <a:p>
            <a:r>
              <a:rPr lang="en-US" sz="2000" dirty="0">
                <a:latin typeface="+mj-lt"/>
              </a:rPr>
              <a:t>Logical operators allow you to check multiple conditions at once.</a:t>
            </a:r>
          </a:p>
        </p:txBody>
      </p:sp>
      <p:pic>
        <p:nvPicPr>
          <p:cNvPr id="12" name="Picture 11">
            <a:extLst>
              <a:ext uri="{FF2B5EF4-FFF2-40B4-BE49-F238E27FC236}">
                <a16:creationId xmlns:a16="http://schemas.microsoft.com/office/drawing/2014/main" id="{DA07C3D5-14B9-3CDF-4C19-E0356F9D9188}"/>
              </a:ext>
            </a:extLst>
          </p:cNvPr>
          <p:cNvPicPr>
            <a:picLocks noChangeAspect="1"/>
          </p:cNvPicPr>
          <p:nvPr/>
        </p:nvPicPr>
        <p:blipFill>
          <a:blip r:embed="rId2"/>
          <a:stretch>
            <a:fillRect/>
          </a:stretch>
        </p:blipFill>
        <p:spPr>
          <a:xfrm>
            <a:off x="397043" y="4814571"/>
            <a:ext cx="4735891" cy="1238408"/>
          </a:xfrm>
          <a:prstGeom prst="rect">
            <a:avLst/>
          </a:prstGeom>
        </p:spPr>
      </p:pic>
      <p:pic>
        <p:nvPicPr>
          <p:cNvPr id="14" name="Picture 13">
            <a:extLst>
              <a:ext uri="{FF2B5EF4-FFF2-40B4-BE49-F238E27FC236}">
                <a16:creationId xmlns:a16="http://schemas.microsoft.com/office/drawing/2014/main" id="{347886FE-9CCC-2B3C-61F5-FA47365A4BFA}"/>
              </a:ext>
            </a:extLst>
          </p:cNvPr>
          <p:cNvPicPr>
            <a:picLocks noChangeAspect="1"/>
          </p:cNvPicPr>
          <p:nvPr/>
        </p:nvPicPr>
        <p:blipFill>
          <a:blip r:embed="rId3"/>
          <a:stretch>
            <a:fillRect/>
          </a:stretch>
        </p:blipFill>
        <p:spPr>
          <a:xfrm>
            <a:off x="5259638" y="4810623"/>
            <a:ext cx="3224849" cy="1195654"/>
          </a:xfrm>
          <a:prstGeom prst="rect">
            <a:avLst/>
          </a:prstGeom>
        </p:spPr>
      </p:pic>
      <p:pic>
        <p:nvPicPr>
          <p:cNvPr id="17" name="Picture 16">
            <a:extLst>
              <a:ext uri="{FF2B5EF4-FFF2-40B4-BE49-F238E27FC236}">
                <a16:creationId xmlns:a16="http://schemas.microsoft.com/office/drawing/2014/main" id="{22DCE394-4B4F-D590-59A4-D263ACF08FE6}"/>
              </a:ext>
            </a:extLst>
          </p:cNvPr>
          <p:cNvPicPr>
            <a:picLocks noChangeAspect="1"/>
          </p:cNvPicPr>
          <p:nvPr/>
        </p:nvPicPr>
        <p:blipFill>
          <a:blip r:embed="rId4"/>
          <a:stretch>
            <a:fillRect/>
          </a:stretch>
        </p:blipFill>
        <p:spPr>
          <a:xfrm>
            <a:off x="8742361" y="4810623"/>
            <a:ext cx="3359991" cy="1339185"/>
          </a:xfrm>
          <a:prstGeom prst="rect">
            <a:avLst/>
          </a:prstGeom>
        </p:spPr>
      </p:pic>
      <p:pic>
        <p:nvPicPr>
          <p:cNvPr id="19" name="Picture 18">
            <a:extLst>
              <a:ext uri="{FF2B5EF4-FFF2-40B4-BE49-F238E27FC236}">
                <a16:creationId xmlns:a16="http://schemas.microsoft.com/office/drawing/2014/main" id="{81FEEC8A-8265-E2C0-5347-6CAD31281A71}"/>
              </a:ext>
            </a:extLst>
          </p:cNvPr>
          <p:cNvPicPr>
            <a:picLocks noChangeAspect="1"/>
          </p:cNvPicPr>
          <p:nvPr/>
        </p:nvPicPr>
        <p:blipFill>
          <a:blip r:embed="rId5"/>
          <a:stretch>
            <a:fillRect/>
          </a:stretch>
        </p:blipFill>
        <p:spPr>
          <a:xfrm>
            <a:off x="397043" y="2902441"/>
            <a:ext cx="7058025" cy="1400175"/>
          </a:xfrm>
          <a:prstGeom prst="rect">
            <a:avLst/>
          </a:prstGeom>
        </p:spPr>
      </p:pic>
    </p:spTree>
    <p:extLst>
      <p:ext uri="{BB962C8B-B14F-4D97-AF65-F5344CB8AC3E}">
        <p14:creationId xmlns:p14="http://schemas.microsoft.com/office/powerpoint/2010/main" val="915998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F7C19-A51C-B677-A98E-756AEAC345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81CE5B-9577-8A17-8B25-2A8A882B7C49}"/>
              </a:ext>
            </a:extLst>
          </p:cNvPr>
          <p:cNvSpPr>
            <a:spLocks noGrp="1"/>
          </p:cNvSpPr>
          <p:nvPr>
            <p:ph type="title"/>
          </p:nvPr>
        </p:nvSpPr>
        <p:spPr/>
        <p:txBody>
          <a:bodyPr/>
          <a:lstStyle/>
          <a:p>
            <a:r>
              <a:rPr lang="en-US" dirty="0"/>
              <a:t>JAVASCRIPT – DOM</a:t>
            </a:r>
            <a:endParaRPr lang="hr-HR" dirty="0"/>
          </a:p>
        </p:txBody>
      </p:sp>
      <p:sp>
        <p:nvSpPr>
          <p:cNvPr id="2" name="TextBox 1">
            <a:extLst>
              <a:ext uri="{FF2B5EF4-FFF2-40B4-BE49-F238E27FC236}">
                <a16:creationId xmlns:a16="http://schemas.microsoft.com/office/drawing/2014/main" id="{5C459B35-2F40-D9B0-4133-C680504B4353}"/>
              </a:ext>
            </a:extLst>
          </p:cNvPr>
          <p:cNvSpPr txBox="1"/>
          <p:nvPr/>
        </p:nvSpPr>
        <p:spPr>
          <a:xfrm>
            <a:off x="838200" y="2031755"/>
            <a:ext cx="6145618" cy="400110"/>
          </a:xfrm>
          <a:prstGeom prst="rect">
            <a:avLst/>
          </a:prstGeom>
          <a:noFill/>
        </p:spPr>
        <p:txBody>
          <a:bodyPr wrap="square">
            <a:spAutoFit/>
          </a:bodyPr>
          <a:lstStyle/>
          <a:p>
            <a:r>
              <a:rPr lang="en-US" sz="2000" dirty="0">
                <a:latin typeface="+mj-lt"/>
              </a:rPr>
              <a:t>Document object model</a:t>
            </a:r>
            <a:endParaRPr lang="hr-HR" sz="2000" dirty="0">
              <a:latin typeface="+mj-lt"/>
            </a:endParaRPr>
          </a:p>
        </p:txBody>
      </p:sp>
      <p:sp>
        <p:nvSpPr>
          <p:cNvPr id="5" name="TextBox 4">
            <a:extLst>
              <a:ext uri="{FF2B5EF4-FFF2-40B4-BE49-F238E27FC236}">
                <a16:creationId xmlns:a16="http://schemas.microsoft.com/office/drawing/2014/main" id="{44EA8860-9C24-DA4C-9E9F-3F8C2DC15F87}"/>
              </a:ext>
            </a:extLst>
          </p:cNvPr>
          <p:cNvSpPr txBox="1"/>
          <p:nvPr/>
        </p:nvSpPr>
        <p:spPr>
          <a:xfrm>
            <a:off x="838200" y="2576951"/>
            <a:ext cx="9102067" cy="1323439"/>
          </a:xfrm>
          <a:prstGeom prst="rect">
            <a:avLst/>
          </a:prstGeom>
          <a:noFill/>
        </p:spPr>
        <p:txBody>
          <a:bodyPr wrap="square">
            <a:spAutoFit/>
          </a:bodyPr>
          <a:lstStyle/>
          <a:p>
            <a:r>
              <a:rPr lang="en-US" sz="2000" dirty="0">
                <a:latin typeface="+mj-lt"/>
              </a:rPr>
              <a:t>- DOM is a website model that allows JavaScript to modify HTML and CSS in real-time.
- When the page loads, the browser converts HTML into a DOM object that we can select and manipulate.</a:t>
            </a:r>
          </a:p>
        </p:txBody>
      </p:sp>
      <p:pic>
        <p:nvPicPr>
          <p:cNvPr id="7" name="Picture 6">
            <a:extLst>
              <a:ext uri="{FF2B5EF4-FFF2-40B4-BE49-F238E27FC236}">
                <a16:creationId xmlns:a16="http://schemas.microsoft.com/office/drawing/2014/main" id="{3EEF9763-886E-E67F-9605-2226C464C75D}"/>
              </a:ext>
            </a:extLst>
          </p:cNvPr>
          <p:cNvPicPr>
            <a:picLocks noChangeAspect="1"/>
          </p:cNvPicPr>
          <p:nvPr/>
        </p:nvPicPr>
        <p:blipFill>
          <a:blip r:embed="rId3"/>
          <a:stretch>
            <a:fillRect/>
          </a:stretch>
        </p:blipFill>
        <p:spPr>
          <a:xfrm>
            <a:off x="838200" y="3971837"/>
            <a:ext cx="6300267" cy="2125392"/>
          </a:xfrm>
          <a:prstGeom prst="rect">
            <a:avLst/>
          </a:prstGeom>
        </p:spPr>
      </p:pic>
      <p:pic>
        <p:nvPicPr>
          <p:cNvPr id="9" name="Picture 8">
            <a:extLst>
              <a:ext uri="{FF2B5EF4-FFF2-40B4-BE49-F238E27FC236}">
                <a16:creationId xmlns:a16="http://schemas.microsoft.com/office/drawing/2014/main" id="{355B9128-9FD7-8EAC-DAC1-251EE75737D5}"/>
              </a:ext>
            </a:extLst>
          </p:cNvPr>
          <p:cNvPicPr>
            <a:picLocks noChangeAspect="1"/>
          </p:cNvPicPr>
          <p:nvPr/>
        </p:nvPicPr>
        <p:blipFill>
          <a:blip r:embed="rId4"/>
          <a:stretch>
            <a:fillRect/>
          </a:stretch>
        </p:blipFill>
        <p:spPr>
          <a:xfrm>
            <a:off x="838200" y="6181539"/>
            <a:ext cx="7160717" cy="622671"/>
          </a:xfrm>
          <a:prstGeom prst="rect">
            <a:avLst/>
          </a:prstGeom>
        </p:spPr>
      </p:pic>
    </p:spTree>
    <p:extLst>
      <p:ext uri="{BB962C8B-B14F-4D97-AF65-F5344CB8AC3E}">
        <p14:creationId xmlns:p14="http://schemas.microsoft.com/office/powerpoint/2010/main" val="3787001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D1415-4664-29DB-4A07-BC59A7B640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F5D5FC-F295-077D-3696-C87E58284762}"/>
              </a:ext>
            </a:extLst>
          </p:cNvPr>
          <p:cNvSpPr>
            <a:spLocks noGrp="1"/>
          </p:cNvSpPr>
          <p:nvPr>
            <p:ph type="title"/>
          </p:nvPr>
        </p:nvSpPr>
        <p:spPr/>
        <p:txBody>
          <a:bodyPr/>
          <a:lstStyle/>
          <a:p>
            <a:r>
              <a:rPr lang="en-US" dirty="0"/>
              <a:t>JAVASCRIPT – DOM</a:t>
            </a:r>
            <a:endParaRPr lang="hr-HR" dirty="0"/>
          </a:p>
        </p:txBody>
      </p:sp>
      <p:sp>
        <p:nvSpPr>
          <p:cNvPr id="4" name="TextBox 3">
            <a:extLst>
              <a:ext uri="{FF2B5EF4-FFF2-40B4-BE49-F238E27FC236}">
                <a16:creationId xmlns:a16="http://schemas.microsoft.com/office/drawing/2014/main" id="{92B97B42-AD9F-3AF0-53C5-AC15B1C313AA}"/>
              </a:ext>
            </a:extLst>
          </p:cNvPr>
          <p:cNvSpPr txBox="1"/>
          <p:nvPr/>
        </p:nvSpPr>
        <p:spPr>
          <a:xfrm>
            <a:off x="625521" y="1949153"/>
            <a:ext cx="9102067" cy="1015663"/>
          </a:xfrm>
          <a:prstGeom prst="rect">
            <a:avLst/>
          </a:prstGeom>
          <a:noFill/>
        </p:spPr>
        <p:txBody>
          <a:bodyPr wrap="square">
            <a:spAutoFit/>
          </a:bodyPr>
          <a:lstStyle/>
          <a:p>
            <a:r>
              <a:rPr lang="en-US" sz="2000" dirty="0">
                <a:latin typeface="+mj-lt"/>
              </a:rPr>
              <a:t>- Allows you to change HTML elements (text, color, content...)
- Interaction with the user (clicks, typewriter, input fields...)
- Automate changes without refreshing the page</a:t>
            </a:r>
          </a:p>
        </p:txBody>
      </p:sp>
      <p:pic>
        <p:nvPicPr>
          <p:cNvPr id="8" name="Picture 7">
            <a:extLst>
              <a:ext uri="{FF2B5EF4-FFF2-40B4-BE49-F238E27FC236}">
                <a16:creationId xmlns:a16="http://schemas.microsoft.com/office/drawing/2014/main" id="{6DBC551F-F163-A766-5C8D-CF1480542747}"/>
              </a:ext>
            </a:extLst>
          </p:cNvPr>
          <p:cNvPicPr>
            <a:picLocks noChangeAspect="1"/>
          </p:cNvPicPr>
          <p:nvPr/>
        </p:nvPicPr>
        <p:blipFill>
          <a:blip r:embed="rId3"/>
          <a:stretch>
            <a:fillRect/>
          </a:stretch>
        </p:blipFill>
        <p:spPr>
          <a:xfrm>
            <a:off x="625520" y="3442561"/>
            <a:ext cx="7703971" cy="1867008"/>
          </a:xfrm>
          <a:prstGeom prst="rect">
            <a:avLst/>
          </a:prstGeom>
        </p:spPr>
      </p:pic>
      <p:pic>
        <p:nvPicPr>
          <p:cNvPr id="11" name="Picture 10">
            <a:extLst>
              <a:ext uri="{FF2B5EF4-FFF2-40B4-BE49-F238E27FC236}">
                <a16:creationId xmlns:a16="http://schemas.microsoft.com/office/drawing/2014/main" id="{D9D02BD4-FA2A-7D07-6CA6-13FE3DCCD6F9}"/>
              </a:ext>
            </a:extLst>
          </p:cNvPr>
          <p:cNvPicPr>
            <a:picLocks noChangeAspect="1"/>
          </p:cNvPicPr>
          <p:nvPr/>
        </p:nvPicPr>
        <p:blipFill>
          <a:blip r:embed="rId4"/>
          <a:stretch>
            <a:fillRect/>
          </a:stretch>
        </p:blipFill>
        <p:spPr>
          <a:xfrm>
            <a:off x="625521" y="5716921"/>
            <a:ext cx="11086236" cy="713211"/>
          </a:xfrm>
          <a:prstGeom prst="rect">
            <a:avLst/>
          </a:prstGeom>
        </p:spPr>
      </p:pic>
    </p:spTree>
    <p:extLst>
      <p:ext uri="{BB962C8B-B14F-4D97-AF65-F5344CB8AC3E}">
        <p14:creationId xmlns:p14="http://schemas.microsoft.com/office/powerpoint/2010/main" val="39805649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0F64-1851-880D-E0A3-E193857B35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4ABF0D-12DD-9BD1-A111-1DB9E5F08493}"/>
              </a:ext>
            </a:extLst>
          </p:cNvPr>
          <p:cNvSpPr>
            <a:spLocks noGrp="1"/>
          </p:cNvSpPr>
          <p:nvPr>
            <p:ph type="title"/>
          </p:nvPr>
        </p:nvSpPr>
        <p:spPr/>
        <p:txBody>
          <a:bodyPr/>
          <a:lstStyle/>
          <a:p>
            <a:r>
              <a:rPr lang="en-US" dirty="0"/>
              <a:t>JAVASCRIPT – DOM</a:t>
            </a:r>
            <a:endParaRPr lang="hr-HR" dirty="0"/>
          </a:p>
        </p:txBody>
      </p:sp>
      <p:sp>
        <p:nvSpPr>
          <p:cNvPr id="2" name="TextBox 1">
            <a:extLst>
              <a:ext uri="{FF2B5EF4-FFF2-40B4-BE49-F238E27FC236}">
                <a16:creationId xmlns:a16="http://schemas.microsoft.com/office/drawing/2014/main" id="{C71C02A0-91DC-E5D8-C806-05CFCFEBA53D}"/>
              </a:ext>
            </a:extLst>
          </p:cNvPr>
          <p:cNvSpPr txBox="1"/>
          <p:nvPr/>
        </p:nvSpPr>
        <p:spPr>
          <a:xfrm>
            <a:off x="814509" y="1804601"/>
            <a:ext cx="9102067" cy="461665"/>
          </a:xfrm>
          <a:prstGeom prst="rect">
            <a:avLst/>
          </a:prstGeom>
          <a:noFill/>
        </p:spPr>
        <p:txBody>
          <a:bodyPr wrap="square">
            <a:spAutoFit/>
          </a:bodyPr>
          <a:lstStyle/>
          <a:p>
            <a:r>
              <a:rPr lang="hr-HR" sz="2400" dirty="0">
                <a:latin typeface="+mj-lt"/>
              </a:rPr>
              <a:t>Changing HTML Elements</a:t>
            </a:r>
            <a:endParaRPr lang="en-US" sz="2400" dirty="0">
              <a:latin typeface="+mj-lt"/>
            </a:endParaRPr>
          </a:p>
        </p:txBody>
      </p:sp>
      <p:pic>
        <p:nvPicPr>
          <p:cNvPr id="5" name="Picture 4">
            <a:extLst>
              <a:ext uri="{FF2B5EF4-FFF2-40B4-BE49-F238E27FC236}">
                <a16:creationId xmlns:a16="http://schemas.microsoft.com/office/drawing/2014/main" id="{CEE42867-A7A9-86DA-50FD-86E6E3C99535}"/>
              </a:ext>
            </a:extLst>
          </p:cNvPr>
          <p:cNvPicPr>
            <a:picLocks noChangeAspect="1"/>
          </p:cNvPicPr>
          <p:nvPr/>
        </p:nvPicPr>
        <p:blipFill>
          <a:blip r:embed="rId2"/>
          <a:stretch>
            <a:fillRect/>
          </a:stretch>
        </p:blipFill>
        <p:spPr>
          <a:xfrm>
            <a:off x="838200" y="2327127"/>
            <a:ext cx="5650717" cy="629447"/>
          </a:xfrm>
          <a:prstGeom prst="rect">
            <a:avLst/>
          </a:prstGeom>
        </p:spPr>
      </p:pic>
      <p:pic>
        <p:nvPicPr>
          <p:cNvPr id="6" name="Picture 5">
            <a:extLst>
              <a:ext uri="{FF2B5EF4-FFF2-40B4-BE49-F238E27FC236}">
                <a16:creationId xmlns:a16="http://schemas.microsoft.com/office/drawing/2014/main" id="{B9CBFC8F-9829-9A70-8646-AFA9ED31E5CE}"/>
              </a:ext>
            </a:extLst>
          </p:cNvPr>
          <p:cNvPicPr>
            <a:picLocks noChangeAspect="1"/>
          </p:cNvPicPr>
          <p:nvPr/>
        </p:nvPicPr>
        <p:blipFill>
          <a:blip r:embed="rId3"/>
          <a:stretch>
            <a:fillRect/>
          </a:stretch>
        </p:blipFill>
        <p:spPr>
          <a:xfrm>
            <a:off x="838200" y="3499580"/>
            <a:ext cx="5178632" cy="629447"/>
          </a:xfrm>
          <a:prstGeom prst="rect">
            <a:avLst/>
          </a:prstGeom>
        </p:spPr>
      </p:pic>
      <p:sp>
        <p:nvSpPr>
          <p:cNvPr id="7" name="TextBox 6">
            <a:extLst>
              <a:ext uri="{FF2B5EF4-FFF2-40B4-BE49-F238E27FC236}">
                <a16:creationId xmlns:a16="http://schemas.microsoft.com/office/drawing/2014/main" id="{B02A39A1-46AF-DCB5-884A-CDEF3FFD6C39}"/>
              </a:ext>
            </a:extLst>
          </p:cNvPr>
          <p:cNvSpPr txBox="1"/>
          <p:nvPr/>
        </p:nvSpPr>
        <p:spPr>
          <a:xfrm>
            <a:off x="774224" y="3003865"/>
            <a:ext cx="9102067" cy="461665"/>
          </a:xfrm>
          <a:prstGeom prst="rect">
            <a:avLst/>
          </a:prstGeom>
          <a:noFill/>
        </p:spPr>
        <p:txBody>
          <a:bodyPr wrap="square">
            <a:spAutoFit/>
          </a:bodyPr>
          <a:lstStyle/>
          <a:p>
            <a:r>
              <a:rPr lang="hr-HR" sz="2400" dirty="0">
                <a:latin typeface="+mj-lt"/>
              </a:rPr>
              <a:t>changing CSS styles</a:t>
            </a:r>
            <a:endParaRPr lang="en-US" sz="2400" dirty="0">
              <a:latin typeface="+mj-lt"/>
            </a:endParaRPr>
          </a:p>
        </p:txBody>
      </p:sp>
      <p:pic>
        <p:nvPicPr>
          <p:cNvPr id="9" name="Picture 8">
            <a:extLst>
              <a:ext uri="{FF2B5EF4-FFF2-40B4-BE49-F238E27FC236}">
                <a16:creationId xmlns:a16="http://schemas.microsoft.com/office/drawing/2014/main" id="{130E026C-D6FD-15C8-86A4-2317EAA694E3}"/>
              </a:ext>
            </a:extLst>
          </p:cNvPr>
          <p:cNvPicPr>
            <a:picLocks noChangeAspect="1"/>
          </p:cNvPicPr>
          <p:nvPr/>
        </p:nvPicPr>
        <p:blipFill>
          <a:blip r:embed="rId4"/>
          <a:stretch>
            <a:fillRect/>
          </a:stretch>
        </p:blipFill>
        <p:spPr>
          <a:xfrm>
            <a:off x="838199" y="4689472"/>
            <a:ext cx="4291683" cy="515002"/>
          </a:xfrm>
          <a:prstGeom prst="rect">
            <a:avLst/>
          </a:prstGeom>
        </p:spPr>
      </p:pic>
      <p:sp>
        <p:nvSpPr>
          <p:cNvPr id="10" name="TextBox 9">
            <a:extLst>
              <a:ext uri="{FF2B5EF4-FFF2-40B4-BE49-F238E27FC236}">
                <a16:creationId xmlns:a16="http://schemas.microsoft.com/office/drawing/2014/main" id="{2BBAE2D9-1601-54F7-46AF-90C1D8FF4AAD}"/>
              </a:ext>
            </a:extLst>
          </p:cNvPr>
          <p:cNvSpPr txBox="1"/>
          <p:nvPr/>
        </p:nvSpPr>
        <p:spPr>
          <a:xfrm>
            <a:off x="745625" y="4203129"/>
            <a:ext cx="9102067" cy="461665"/>
          </a:xfrm>
          <a:prstGeom prst="rect">
            <a:avLst/>
          </a:prstGeom>
          <a:noFill/>
        </p:spPr>
        <p:txBody>
          <a:bodyPr wrap="square">
            <a:spAutoFit/>
          </a:bodyPr>
          <a:lstStyle/>
          <a:p>
            <a:r>
              <a:rPr lang="pt-BR" sz="2400" dirty="0">
                <a:latin typeface="+mj-lt"/>
              </a:rPr>
              <a:t>simulates click na checkbox.</a:t>
            </a:r>
            <a:endParaRPr lang="en-US" sz="2400" dirty="0">
              <a:latin typeface="+mj-lt"/>
            </a:endParaRPr>
          </a:p>
        </p:txBody>
      </p:sp>
    </p:spTree>
    <p:extLst>
      <p:ext uri="{BB962C8B-B14F-4D97-AF65-F5344CB8AC3E}">
        <p14:creationId xmlns:p14="http://schemas.microsoft.com/office/powerpoint/2010/main" val="40485333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8B637-DAAE-18C1-DB83-F00079891B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DB3B73-F43C-7D0D-5BE3-2CCB6122FEE4}"/>
              </a:ext>
            </a:extLst>
          </p:cNvPr>
          <p:cNvSpPr>
            <a:spLocks noGrp="1"/>
          </p:cNvSpPr>
          <p:nvPr>
            <p:ph type="title"/>
          </p:nvPr>
        </p:nvSpPr>
        <p:spPr/>
        <p:txBody>
          <a:bodyPr/>
          <a:lstStyle/>
          <a:p>
            <a:endParaRPr lang="hr-HR"/>
          </a:p>
        </p:txBody>
      </p:sp>
      <p:sp>
        <p:nvSpPr>
          <p:cNvPr id="13" name="TextBox 12">
            <a:extLst>
              <a:ext uri="{FF2B5EF4-FFF2-40B4-BE49-F238E27FC236}">
                <a16:creationId xmlns:a16="http://schemas.microsoft.com/office/drawing/2014/main" id="{38FDD0E8-79FF-C210-1C4A-7C11489E5595}"/>
              </a:ext>
            </a:extLst>
          </p:cNvPr>
          <p:cNvSpPr txBox="1"/>
          <p:nvPr/>
        </p:nvSpPr>
        <p:spPr>
          <a:xfrm>
            <a:off x="838200" y="3284661"/>
            <a:ext cx="4646427" cy="1200329"/>
          </a:xfrm>
          <a:prstGeom prst="rect">
            <a:avLst/>
          </a:prstGeom>
          <a:noFill/>
        </p:spPr>
        <p:txBody>
          <a:bodyPr wrap="square">
            <a:spAutoFit/>
          </a:bodyPr>
          <a:lstStyle/>
          <a:p>
            <a:r>
              <a:rPr lang="en-US" sz="2400" dirty="0">
                <a:latin typeface="+mj-lt"/>
              </a:rPr>
              <a:t> Select the third &lt;li&gt; element and change its text to your name (WITHOUT changing the HTML)!</a:t>
            </a:r>
            <a:endParaRPr lang="en-US" sz="2400" b="1" dirty="0">
              <a:latin typeface="+mj-lt"/>
            </a:endParaRPr>
          </a:p>
        </p:txBody>
      </p:sp>
    </p:spTree>
    <p:extLst>
      <p:ext uri="{BB962C8B-B14F-4D97-AF65-F5344CB8AC3E}">
        <p14:creationId xmlns:p14="http://schemas.microsoft.com/office/powerpoint/2010/main" val="18835353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6C261-D5C6-1BCE-307E-EABB30AE14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AFBF3C-8834-4304-B534-675AF8A902FF}"/>
              </a:ext>
            </a:extLst>
          </p:cNvPr>
          <p:cNvSpPr>
            <a:spLocks noGrp="1"/>
          </p:cNvSpPr>
          <p:nvPr>
            <p:ph type="title"/>
          </p:nvPr>
        </p:nvSpPr>
        <p:spPr/>
        <p:txBody>
          <a:bodyPr/>
          <a:lstStyle/>
          <a:p>
            <a:r>
              <a:rPr lang="en-US" dirty="0"/>
              <a:t>JAVASCRIPT – DOM</a:t>
            </a:r>
            <a:endParaRPr lang="hr-HR" dirty="0"/>
          </a:p>
        </p:txBody>
      </p:sp>
      <p:sp>
        <p:nvSpPr>
          <p:cNvPr id="4" name="TextBox 3">
            <a:extLst>
              <a:ext uri="{FF2B5EF4-FFF2-40B4-BE49-F238E27FC236}">
                <a16:creationId xmlns:a16="http://schemas.microsoft.com/office/drawing/2014/main" id="{8B0BC290-3EE9-BCD8-4E8F-03A42478440E}"/>
              </a:ext>
            </a:extLst>
          </p:cNvPr>
          <p:cNvSpPr txBox="1"/>
          <p:nvPr/>
        </p:nvSpPr>
        <p:spPr>
          <a:xfrm>
            <a:off x="2017915" y="6073807"/>
            <a:ext cx="8156170" cy="707886"/>
          </a:xfrm>
          <a:prstGeom prst="rect">
            <a:avLst/>
          </a:prstGeom>
          <a:noFill/>
        </p:spPr>
        <p:txBody>
          <a:bodyPr wrap="square">
            <a:spAutoFit/>
          </a:bodyPr>
          <a:lstStyle/>
          <a:p>
            <a:r>
              <a:rPr lang="en-US" sz="2000" dirty="0" err="1">
                <a:latin typeface="+mj-lt"/>
              </a:rPr>
              <a:t>querySelector</a:t>
            </a:r>
            <a:r>
              <a:rPr lang="en-US" sz="2000" dirty="0">
                <a:latin typeface="+mj-lt"/>
              </a:rPr>
              <a:t>() and </a:t>
            </a:r>
            <a:r>
              <a:rPr lang="en-US" sz="2000" dirty="0" err="1">
                <a:latin typeface="+mj-lt"/>
              </a:rPr>
              <a:t>querySelectorAll</a:t>
            </a:r>
            <a:r>
              <a:rPr lang="en-US" sz="2000" dirty="0">
                <a:latin typeface="+mj-lt"/>
              </a:rPr>
              <a:t>() are the most powerful because they can select IDs, classes, and tags at the same time.</a:t>
            </a:r>
          </a:p>
        </p:txBody>
      </p:sp>
      <p:pic>
        <p:nvPicPr>
          <p:cNvPr id="11" name="Picture 10">
            <a:extLst>
              <a:ext uri="{FF2B5EF4-FFF2-40B4-BE49-F238E27FC236}">
                <a16:creationId xmlns:a16="http://schemas.microsoft.com/office/drawing/2014/main" id="{1F5D7FA9-3420-3290-A779-2C63C15B7913}"/>
              </a:ext>
            </a:extLst>
          </p:cNvPr>
          <p:cNvPicPr>
            <a:picLocks noChangeAspect="1"/>
          </p:cNvPicPr>
          <p:nvPr/>
        </p:nvPicPr>
        <p:blipFill>
          <a:blip r:embed="rId3"/>
          <a:stretch>
            <a:fillRect/>
          </a:stretch>
        </p:blipFill>
        <p:spPr>
          <a:xfrm>
            <a:off x="3304517" y="1811449"/>
            <a:ext cx="4499959" cy="2258991"/>
          </a:xfrm>
          <a:prstGeom prst="rect">
            <a:avLst/>
          </a:prstGeom>
        </p:spPr>
      </p:pic>
      <p:pic>
        <p:nvPicPr>
          <p:cNvPr id="15" name="Picture 14">
            <a:extLst>
              <a:ext uri="{FF2B5EF4-FFF2-40B4-BE49-F238E27FC236}">
                <a16:creationId xmlns:a16="http://schemas.microsoft.com/office/drawing/2014/main" id="{8CCF2997-AE62-8D8C-476C-4695CE17B369}"/>
              </a:ext>
            </a:extLst>
          </p:cNvPr>
          <p:cNvPicPr>
            <a:picLocks noChangeAspect="1"/>
          </p:cNvPicPr>
          <p:nvPr/>
        </p:nvPicPr>
        <p:blipFill>
          <a:blip r:embed="rId4"/>
          <a:stretch>
            <a:fillRect/>
          </a:stretch>
        </p:blipFill>
        <p:spPr>
          <a:xfrm>
            <a:off x="348666" y="4227791"/>
            <a:ext cx="3954393" cy="1688665"/>
          </a:xfrm>
          <a:prstGeom prst="rect">
            <a:avLst/>
          </a:prstGeom>
        </p:spPr>
      </p:pic>
      <p:pic>
        <p:nvPicPr>
          <p:cNvPr id="17" name="Picture 16">
            <a:extLst>
              <a:ext uri="{FF2B5EF4-FFF2-40B4-BE49-F238E27FC236}">
                <a16:creationId xmlns:a16="http://schemas.microsoft.com/office/drawing/2014/main" id="{DA4C4694-52C2-6D16-567C-1DB69D6A2C21}"/>
              </a:ext>
            </a:extLst>
          </p:cNvPr>
          <p:cNvPicPr>
            <a:picLocks noChangeAspect="1"/>
          </p:cNvPicPr>
          <p:nvPr/>
        </p:nvPicPr>
        <p:blipFill>
          <a:blip r:embed="rId5"/>
          <a:stretch>
            <a:fillRect/>
          </a:stretch>
        </p:blipFill>
        <p:spPr>
          <a:xfrm>
            <a:off x="4952762" y="4242373"/>
            <a:ext cx="4751334" cy="1525658"/>
          </a:xfrm>
          <a:prstGeom prst="rect">
            <a:avLst/>
          </a:prstGeom>
        </p:spPr>
      </p:pic>
    </p:spTree>
    <p:extLst>
      <p:ext uri="{BB962C8B-B14F-4D97-AF65-F5344CB8AC3E}">
        <p14:creationId xmlns:p14="http://schemas.microsoft.com/office/powerpoint/2010/main" val="6519724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53BB2-C8CA-1F22-F6E6-73A57E61D2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59D932-C67A-12C0-A264-37D6F9F1892A}"/>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B534679F-7CBD-F59A-DA44-1389F429E6FB}"/>
              </a:ext>
            </a:extLst>
          </p:cNvPr>
          <p:cNvSpPr txBox="1"/>
          <p:nvPr/>
        </p:nvSpPr>
        <p:spPr>
          <a:xfrm>
            <a:off x="1024270" y="3839709"/>
            <a:ext cx="7045841" cy="400110"/>
          </a:xfrm>
          <a:prstGeom prst="rect">
            <a:avLst/>
          </a:prstGeom>
          <a:noFill/>
        </p:spPr>
        <p:txBody>
          <a:bodyPr wrap="square">
            <a:spAutoFit/>
          </a:bodyPr>
          <a:lstStyle/>
          <a:p>
            <a:r>
              <a:rPr lang="en-US" sz="2000" dirty="0">
                <a:latin typeface="+mj-lt"/>
              </a:rPr>
              <a:t>Change the color of the Google link using JavaScript</a:t>
            </a:r>
            <a:endParaRPr lang="en-US" sz="2000" b="1" dirty="0">
              <a:latin typeface="+mj-lt"/>
            </a:endParaRPr>
          </a:p>
        </p:txBody>
      </p:sp>
    </p:spTree>
    <p:extLst>
      <p:ext uri="{BB962C8B-B14F-4D97-AF65-F5344CB8AC3E}">
        <p14:creationId xmlns:p14="http://schemas.microsoft.com/office/powerpoint/2010/main" val="27140684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A261F-AFB2-8B57-D56A-9B11603217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DC77DC-7712-886F-EE20-F2FAA75812EE}"/>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FE53EC58-5F30-C29D-F9B5-68BC7C22B16A}"/>
              </a:ext>
            </a:extLst>
          </p:cNvPr>
          <p:cNvSpPr txBox="1"/>
          <p:nvPr/>
        </p:nvSpPr>
        <p:spPr>
          <a:xfrm>
            <a:off x="838200" y="1830156"/>
            <a:ext cx="11251019" cy="4401205"/>
          </a:xfrm>
          <a:prstGeom prst="rect">
            <a:avLst/>
          </a:prstGeom>
          <a:noFill/>
        </p:spPr>
        <p:txBody>
          <a:bodyPr wrap="square">
            <a:spAutoFit/>
          </a:bodyPr>
          <a:lstStyle/>
          <a:p>
            <a:r>
              <a:rPr lang="hr-HR" sz="2000" b="1" dirty="0"/>
              <a:t>JavaScript Task: Add Form Validation and Dynamic Participant Management</a:t>
            </a:r>
          </a:p>
          <a:p>
            <a:r>
              <a:rPr lang="hr-HR" sz="2000" b="1" dirty="0"/>
              <a:t>Objective</a:t>
            </a:r>
          </a:p>
          <a:p>
            <a:r>
              <a:rPr lang="hr-HR" sz="2000" dirty="0"/>
              <a:t>Enhance your existing CraftEase HTML foundation by adding JavaScript functionality for form validation and dynamic participant management. You'll transform the static workshop registration system into an interactive web application.</a:t>
            </a:r>
            <a:endParaRPr lang="en-US" sz="2000" dirty="0"/>
          </a:p>
          <a:p>
            <a:endParaRPr lang="hr-HR" sz="2000" dirty="0"/>
          </a:p>
          <a:p>
            <a:r>
              <a:rPr lang="hr-HR" sz="2000" b="1" dirty="0"/>
              <a:t>Requirements</a:t>
            </a:r>
          </a:p>
          <a:p>
            <a:r>
              <a:rPr lang="hr-HR" sz="2000" b="1" dirty="0"/>
              <a:t>Feature 1: Workshop Registration Form Enhancement</a:t>
            </a:r>
          </a:p>
          <a:p>
            <a:r>
              <a:rPr lang="hr-HR" sz="2000" b="1" dirty="0"/>
              <a:t>Real-time form validation</a:t>
            </a:r>
            <a:r>
              <a:rPr lang="hr-HR" sz="2000" dirty="0"/>
              <a:t> with custom error messages</a:t>
            </a:r>
          </a:p>
          <a:p>
            <a:r>
              <a:rPr lang="hr-HR" sz="2000" b="1" dirty="0"/>
              <a:t>Dynamic workshop details</a:t>
            </a:r>
            <a:r>
              <a:rPr lang="hr-HR" sz="2000" dirty="0"/>
              <a:t> that update based on selected workshop type</a:t>
            </a:r>
          </a:p>
          <a:p>
            <a:r>
              <a:rPr lang="hr-HR" sz="2000" b="1" dirty="0"/>
              <a:t>Age validation</a:t>
            </a:r>
            <a:r>
              <a:rPr lang="hr-HR" sz="2000" dirty="0"/>
              <a:t> (minimum 16 years for workshops)</a:t>
            </a:r>
          </a:p>
          <a:p>
            <a:r>
              <a:rPr lang="hr-HR" sz="2000" b="1" dirty="0"/>
              <a:t>Email format validation</a:t>
            </a:r>
            <a:r>
              <a:rPr lang="hr-HR" sz="2000" dirty="0"/>
              <a:t> with visual feedback</a:t>
            </a:r>
          </a:p>
          <a:p>
            <a:r>
              <a:rPr lang="hr-HR" sz="2000" b="1" dirty="0"/>
              <a:t>Form submission handling</a:t>
            </a:r>
            <a:r>
              <a:rPr lang="hr-HR" sz="2000" dirty="0"/>
              <a:t> with success/error messages</a:t>
            </a:r>
          </a:p>
          <a:p>
            <a:endParaRPr lang="hr-HR" sz="2000" dirty="0"/>
          </a:p>
        </p:txBody>
      </p:sp>
    </p:spTree>
    <p:extLst>
      <p:ext uri="{BB962C8B-B14F-4D97-AF65-F5344CB8AC3E}">
        <p14:creationId xmlns:p14="http://schemas.microsoft.com/office/powerpoint/2010/main" val="31323671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CA9A-B387-C2F3-DF55-35ED300A66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959673-1E62-168A-B277-968290D06B90}"/>
              </a:ext>
            </a:extLst>
          </p:cNvPr>
          <p:cNvSpPr>
            <a:spLocks noGrp="1"/>
          </p:cNvSpPr>
          <p:nvPr>
            <p:ph type="title"/>
          </p:nvPr>
        </p:nvSpPr>
        <p:spPr/>
        <p:txBody>
          <a:bodyPr/>
          <a:lstStyle/>
          <a:p>
            <a:endParaRPr lang="hr-HR"/>
          </a:p>
        </p:txBody>
      </p:sp>
      <p:sp>
        <p:nvSpPr>
          <p:cNvPr id="18" name="TextBox 17">
            <a:extLst>
              <a:ext uri="{FF2B5EF4-FFF2-40B4-BE49-F238E27FC236}">
                <a16:creationId xmlns:a16="http://schemas.microsoft.com/office/drawing/2014/main" id="{A9E42CF3-4C25-7819-4BA4-94DC0F8FFE4A}"/>
              </a:ext>
            </a:extLst>
          </p:cNvPr>
          <p:cNvSpPr txBox="1"/>
          <p:nvPr/>
        </p:nvSpPr>
        <p:spPr>
          <a:xfrm>
            <a:off x="838200" y="1830156"/>
            <a:ext cx="11251019" cy="3785652"/>
          </a:xfrm>
          <a:prstGeom prst="rect">
            <a:avLst/>
          </a:prstGeom>
          <a:noFill/>
        </p:spPr>
        <p:txBody>
          <a:bodyPr wrap="square">
            <a:spAutoFit/>
          </a:bodyPr>
          <a:lstStyle/>
          <a:p>
            <a:r>
              <a:rPr lang="hr-HR" sz="2000" b="1" dirty="0"/>
              <a:t>Feature 2: Interactive Participant Management</a:t>
            </a:r>
          </a:p>
          <a:p>
            <a:r>
              <a:rPr lang="hr-HR" sz="2000" b="1" dirty="0"/>
              <a:t>Add new participants</a:t>
            </a:r>
            <a:r>
              <a:rPr lang="hr-HR" sz="2000" dirty="0"/>
              <a:t> dynamically to the table without page refresh</a:t>
            </a:r>
          </a:p>
          <a:p>
            <a:r>
              <a:rPr lang="hr-HR" sz="2000" b="1" dirty="0"/>
              <a:t>Search and filter</a:t>
            </a:r>
            <a:r>
              <a:rPr lang="hr-HR" sz="2000" dirty="0"/>
              <a:t> participants by name or workshop type</a:t>
            </a:r>
          </a:p>
          <a:p>
            <a:r>
              <a:rPr lang="hr-HR" sz="2000" b="1" dirty="0"/>
              <a:t>Delete participants</a:t>
            </a:r>
            <a:r>
              <a:rPr lang="hr-HR" sz="2000" dirty="0"/>
              <a:t> with confirmation dialog</a:t>
            </a:r>
          </a:p>
          <a:p>
            <a:r>
              <a:rPr lang="hr-HR" sz="2000" b="1" dirty="0"/>
              <a:t>Edit participant status</a:t>
            </a:r>
            <a:r>
              <a:rPr lang="hr-HR" sz="2000" dirty="0"/>
              <a:t> (Confirmed, Waitlist, Cancelled)</a:t>
            </a:r>
            <a:endParaRPr lang="en-US" sz="2000" dirty="0"/>
          </a:p>
          <a:p>
            <a:endParaRPr lang="hr-HR" sz="2000" dirty="0"/>
          </a:p>
          <a:p>
            <a:r>
              <a:rPr lang="hr-HR" sz="2000" b="1" dirty="0"/>
              <a:t>Deliverables</a:t>
            </a:r>
          </a:p>
          <a:p>
            <a:r>
              <a:rPr lang="hr-HR" sz="2000" b="1" dirty="0"/>
              <a:t>Enhanced HTML file</a:t>
            </a:r>
            <a:r>
              <a:rPr lang="hr-HR" sz="2000" dirty="0"/>
              <a:t> with JavaScript integration</a:t>
            </a:r>
          </a:p>
          <a:p>
            <a:r>
              <a:rPr lang="hr-HR" sz="2000" b="1" dirty="0"/>
              <a:t>Working form validation</a:t>
            </a:r>
            <a:r>
              <a:rPr lang="hr-HR" sz="2000" dirty="0"/>
              <a:t> with real-time feedback</a:t>
            </a:r>
          </a:p>
          <a:p>
            <a:r>
              <a:rPr lang="hr-HR" sz="2000" b="1" dirty="0"/>
              <a:t>Dynamic participant management</a:t>
            </a:r>
            <a:r>
              <a:rPr lang="hr-HR" sz="2000" dirty="0"/>
              <a:t> without page refresh</a:t>
            </a:r>
          </a:p>
          <a:p>
            <a:r>
              <a:rPr lang="hr-HR" sz="2000" b="1" dirty="0"/>
              <a:t>Clean, commented JavaScript code</a:t>
            </a:r>
            <a:endParaRPr lang="hr-HR" sz="2000" dirty="0"/>
          </a:p>
          <a:p>
            <a:r>
              <a:rPr lang="hr-HR" sz="2000" b="1" dirty="0"/>
              <a:t>GitHub repository</a:t>
            </a:r>
            <a:r>
              <a:rPr lang="hr-HR" sz="2000" dirty="0"/>
              <a:t> with updated project</a:t>
            </a:r>
          </a:p>
        </p:txBody>
      </p:sp>
    </p:spTree>
    <p:extLst>
      <p:ext uri="{BB962C8B-B14F-4D97-AF65-F5344CB8AC3E}">
        <p14:creationId xmlns:p14="http://schemas.microsoft.com/office/powerpoint/2010/main" val="21222107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B910-9535-3213-6163-A999660CF9D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25DB3B9F-1ABA-5F0D-E3E1-8A7795B26427}"/>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hr-HR" dirty="0"/>
              <a:t>MDN Web Docs – </a:t>
            </a:r>
            <a:r>
              <a:rPr lang="hr-HR" dirty="0">
                <a:hlinkClick r:id="rId2"/>
              </a:rPr>
              <a:t>Introduction to JavaScript</a:t>
            </a:r>
            <a:endParaRPr lang="hr-HR" dirty="0"/>
          </a:p>
          <a:p>
            <a:pPr>
              <a:buFont typeface="Arial" panose="020B0604020202020204" pitchFamily="34" charset="0"/>
              <a:buChar char="•"/>
            </a:pPr>
            <a:r>
              <a:rPr lang="hr-HR" dirty="0"/>
              <a:t>“State of JS” survey results (e.g. RedMonk &amp; StackOverflow)</a:t>
            </a:r>
          </a:p>
          <a:p>
            <a:pPr>
              <a:buFont typeface="Arial" panose="020B0604020202020204" pitchFamily="34" charset="0"/>
              <a:buChar char="•"/>
            </a:pPr>
            <a:r>
              <a:rPr lang="hr-HR" i="1" dirty="0"/>
              <a:t>Eloquent JavaScript</a:t>
            </a:r>
            <a:r>
              <a:rPr lang="hr-HR" dirty="0"/>
              <a:t> by Marijn Haverbeke</a:t>
            </a:r>
          </a:p>
          <a:p>
            <a:pPr>
              <a:buFont typeface="Arial" panose="020B0604020202020204" pitchFamily="34" charset="0"/>
              <a:buChar char="•"/>
            </a:pPr>
            <a:r>
              <a:rPr lang="hr-HR" i="1" dirty="0"/>
              <a:t>You Don’t Know JS</a:t>
            </a:r>
            <a:r>
              <a:rPr lang="hr-HR" dirty="0"/>
              <a:t> (book series) by Kyle Simpson ​</a:t>
            </a:r>
          </a:p>
          <a:p>
            <a:r>
              <a:rPr lang="en-US" b="1" dirty="0"/>
              <a:t>https://github.com/rwaldron/idiomatic.js – </a:t>
            </a:r>
            <a:r>
              <a:rPr lang="en-US" b="1" dirty="0" err="1"/>
              <a:t>JAvascript</a:t>
            </a:r>
            <a:r>
              <a:rPr lang="en-US" b="1" dirty="0"/>
              <a:t> code </a:t>
            </a:r>
            <a:r>
              <a:rPr lang="en-US" b="1" dirty="0" err="1"/>
              <a:t>convetion</a:t>
            </a:r>
            <a:r>
              <a:rPr lang="en-US" b="1" dirty="0"/>
              <a:t>.</a:t>
            </a:r>
          </a:p>
          <a:p>
            <a:r>
              <a:rPr lang="hr-HR" dirty="0"/>
              <a:t>MDN Web Docs – </a:t>
            </a:r>
            <a:r>
              <a:rPr lang="hr-HR" dirty="0">
                <a:hlinkClick r:id="rId3"/>
              </a:rPr>
              <a:t>JavaScript data types and data structures</a:t>
            </a:r>
            <a:endParaRPr lang="hr-HR" dirty="0"/>
          </a:p>
          <a:p>
            <a:r>
              <a:rPr lang="hr-HR" dirty="0"/>
              <a:t>JavaScript Info – Types, values, objects</a:t>
            </a:r>
            <a:endParaRPr lang="en-US" dirty="0"/>
          </a:p>
          <a:p>
            <a:r>
              <a:rPr lang="hr-HR" dirty="0"/>
              <a:t>MDN Web Docs – </a:t>
            </a:r>
            <a:r>
              <a:rPr lang="hr-HR" dirty="0">
                <a:hlinkClick r:id="rId4"/>
              </a:rPr>
              <a:t>&lt;script&gt; element</a:t>
            </a:r>
            <a:endParaRPr lang="hr-HR" dirty="0"/>
          </a:p>
          <a:p>
            <a:r>
              <a:rPr lang="hr-HR" dirty="0"/>
              <a:t>Google Developers – Loading JS Efficiently</a:t>
            </a:r>
          </a:p>
          <a:p>
            <a:r>
              <a:rPr lang="hr-HR" i="1" dirty="0"/>
              <a:t>You Don’t Know JS: Types &amp; Grammar</a:t>
            </a:r>
            <a:r>
              <a:rPr lang="hr-HR" dirty="0"/>
              <a:t> by Kyle Simpson</a:t>
            </a:r>
          </a:p>
          <a:p>
            <a:endParaRPr lang="en-US" b="1" dirty="0"/>
          </a:p>
          <a:p>
            <a:endParaRPr lang="hr-HR" dirty="0"/>
          </a:p>
        </p:txBody>
      </p:sp>
    </p:spTree>
    <p:extLst>
      <p:ext uri="{BB962C8B-B14F-4D97-AF65-F5344CB8AC3E}">
        <p14:creationId xmlns:p14="http://schemas.microsoft.com/office/powerpoint/2010/main" val="178934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F227B-FCE7-C424-9A5D-ABEB303813B9}"/>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D30D3ACF-C1C3-B5AC-C3A7-0A2D18852580}"/>
              </a:ext>
            </a:extLst>
          </p:cNvPr>
          <p:cNvSpPr>
            <a:spLocks noGrp="1"/>
          </p:cNvSpPr>
          <p:nvPr>
            <p:ph idx="1"/>
          </p:nvPr>
        </p:nvSpPr>
        <p:spPr>
          <a:xfrm>
            <a:off x="838200" y="1825625"/>
            <a:ext cx="10515600" cy="4852266"/>
          </a:xfrm>
        </p:spPr>
        <p:txBody>
          <a:bodyPr>
            <a:normAutofit fontScale="55000" lnSpcReduction="20000"/>
          </a:bodyPr>
          <a:lstStyle/>
          <a:p>
            <a:pPr marL="0" indent="0">
              <a:buNone/>
            </a:pPr>
            <a:r>
              <a:rPr lang="en-US" dirty="0"/>
              <a:t>HTML Overview</a:t>
            </a:r>
          </a:p>
          <a:p>
            <a:pPr marL="0" indent="0">
              <a:buNone/>
            </a:pPr>
            <a:r>
              <a:rPr lang="en-US" dirty="0"/>
              <a:t>    HTML is the markup language that defines the structure of web pages (headings, paragraphs, lists, links, images).</a:t>
            </a:r>
          </a:p>
          <a:p>
            <a:pPr marL="0" indent="0">
              <a:buNone/>
            </a:pPr>
            <a:r>
              <a:rPr lang="en-US" dirty="0"/>
              <a:t>     Websites require an HTML file; CSS and JavaScript are optional layers (style and interactivity).</a:t>
            </a:r>
          </a:p>
          <a:p>
            <a:pPr marL="0" indent="0">
              <a:buNone/>
            </a:pPr>
            <a:r>
              <a:rPr lang="en-US" dirty="0"/>
              <a:t>Core HTML Elements</a:t>
            </a:r>
          </a:p>
          <a:p>
            <a:pPr marL="0" indent="0">
              <a:buNone/>
            </a:pPr>
            <a:r>
              <a:rPr lang="en-US" dirty="0"/>
              <a:t>    Titles</a:t>
            </a:r>
          </a:p>
          <a:p>
            <a:pPr marL="0" indent="0">
              <a:buNone/>
            </a:pPr>
            <a:r>
              <a:rPr lang="en-US" dirty="0"/>
              <a:t>        Define page titles in the browser.</a:t>
            </a:r>
          </a:p>
          <a:p>
            <a:pPr marL="0" indent="0">
              <a:buNone/>
            </a:pPr>
            <a:r>
              <a:rPr lang="en-US" dirty="0"/>
              <a:t>    Paragraphs</a:t>
            </a:r>
          </a:p>
          <a:p>
            <a:pPr marL="0" indent="0">
              <a:buNone/>
            </a:pPr>
            <a:r>
              <a:rPr lang="en-US" dirty="0"/>
              <a:t>        Use &lt;p&gt; to separate text into blocks and improve readability and accessibility.</a:t>
            </a:r>
          </a:p>
          <a:p>
            <a:pPr marL="0" indent="0">
              <a:buNone/>
            </a:pPr>
            <a:r>
              <a:rPr lang="en-US" dirty="0"/>
              <a:t>    Lists</a:t>
            </a:r>
          </a:p>
          <a:p>
            <a:pPr marL="0" indent="0">
              <a:buNone/>
            </a:pPr>
            <a:r>
              <a:rPr lang="en-US" dirty="0"/>
              <a:t>        Ordered lists (&lt;</a:t>
            </a:r>
            <a:r>
              <a:rPr lang="en-US" dirty="0" err="1"/>
              <a:t>ol</a:t>
            </a:r>
            <a:r>
              <a:rPr lang="en-US" dirty="0"/>
              <a:t>&gt;)</a:t>
            </a:r>
          </a:p>
          <a:p>
            <a:pPr marL="0" indent="0">
              <a:buNone/>
            </a:pPr>
            <a:r>
              <a:rPr lang="en-US" dirty="0"/>
              <a:t>        Unordered lists (&lt;ul&gt;)</a:t>
            </a:r>
          </a:p>
          <a:p>
            <a:pPr marL="0" indent="0">
              <a:buNone/>
            </a:pPr>
            <a:r>
              <a:rPr lang="en-US" dirty="0"/>
              <a:t>    Links (Anchors)</a:t>
            </a:r>
          </a:p>
          <a:p>
            <a:pPr marL="0" indent="0">
              <a:buNone/>
            </a:pPr>
            <a:r>
              <a:rPr lang="en-US" dirty="0"/>
              <a:t>        Use &lt;a </a:t>
            </a:r>
            <a:r>
              <a:rPr lang="en-US" dirty="0" err="1"/>
              <a:t>href</a:t>
            </a:r>
            <a:r>
              <a:rPr lang="en-US" dirty="0"/>
              <a:t>=""&gt; to create hyperlinks.</a:t>
            </a:r>
          </a:p>
          <a:p>
            <a:pPr marL="0" indent="0">
              <a:buNone/>
            </a:pPr>
            <a:r>
              <a:rPr lang="en-US" dirty="0"/>
              <a:t>    Images</a:t>
            </a:r>
          </a:p>
          <a:p>
            <a:pPr marL="0" indent="0">
              <a:buNone/>
            </a:pPr>
            <a:r>
              <a:rPr lang="en-US" dirty="0"/>
              <a:t>        &lt;</a:t>
            </a:r>
            <a:r>
              <a:rPr lang="en-US" dirty="0" err="1"/>
              <a:t>img</a:t>
            </a:r>
            <a:r>
              <a:rPr lang="en-US" dirty="0"/>
              <a:t> </a:t>
            </a:r>
            <a:r>
              <a:rPr lang="en-US" dirty="0" err="1"/>
              <a:t>src</a:t>
            </a:r>
            <a:r>
              <a:rPr lang="en-US" dirty="0"/>
              <a:t>="" alt=""&gt; adds images.</a:t>
            </a:r>
          </a:p>
          <a:p>
            <a:pPr marL="0" indent="0">
              <a:buNone/>
            </a:pPr>
            <a:r>
              <a:rPr lang="en-US" dirty="0"/>
              <a:t>        "alt" attribute improves accessibility and shows fallback text.</a:t>
            </a:r>
          </a:p>
          <a:p>
            <a:pPr marL="0" indent="0">
              <a:buNone/>
            </a:pPr>
            <a:r>
              <a:rPr lang="en-US" dirty="0"/>
              <a:t>    </a:t>
            </a:r>
          </a:p>
        </p:txBody>
      </p:sp>
    </p:spTree>
    <p:extLst>
      <p:ext uri="{BB962C8B-B14F-4D97-AF65-F5344CB8AC3E}">
        <p14:creationId xmlns:p14="http://schemas.microsoft.com/office/powerpoint/2010/main" val="9643869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4774-70C2-7E5B-7014-844CC6CB1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1814C-B8CF-051E-8CF7-91B9463C8DAC}"/>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68464151-CDB5-4468-9DB0-851825B83E15}"/>
              </a:ext>
            </a:extLst>
          </p:cNvPr>
          <p:cNvSpPr>
            <a:spLocks noGrp="1"/>
          </p:cNvSpPr>
          <p:nvPr>
            <p:ph idx="1"/>
          </p:nvPr>
        </p:nvSpPr>
        <p:spPr>
          <a:xfrm>
            <a:off x="692203" y="1779521"/>
            <a:ext cx="10515600" cy="4351338"/>
          </a:xfrm>
        </p:spPr>
        <p:txBody>
          <a:bodyPr/>
          <a:lstStyle/>
          <a:p>
            <a:r>
              <a:rPr lang="hr-HR" i="1" dirty="0"/>
              <a:t>Effective JavaScript</a:t>
            </a:r>
            <a:r>
              <a:rPr lang="hr-HR" dirty="0"/>
              <a:t> by David Herman</a:t>
            </a:r>
          </a:p>
          <a:p>
            <a:r>
              <a:rPr lang="hr-HR" i="1" dirty="0"/>
              <a:t>You Don’t Know JS: Types &amp; Grammar</a:t>
            </a:r>
            <a:r>
              <a:rPr lang="hr-HR" dirty="0"/>
              <a:t> by Kyle Simpson</a:t>
            </a:r>
            <a:endParaRPr lang="en-US" dirty="0"/>
          </a:p>
          <a:p>
            <a:r>
              <a:rPr lang="en-US" i="1" dirty="0"/>
              <a:t>DOM Enlightenment</a:t>
            </a:r>
            <a:r>
              <a:rPr lang="en-US" dirty="0"/>
              <a:t> by Cody Lindley</a:t>
            </a:r>
          </a:p>
          <a:p>
            <a:r>
              <a:rPr lang="hr-HR" i="1" dirty="0"/>
              <a:t>You Don’t Know JS: Async &amp; Performance</a:t>
            </a:r>
            <a:r>
              <a:rPr lang="hr-HR" dirty="0"/>
              <a:t> by Kyle Simpson</a:t>
            </a:r>
          </a:p>
          <a:p>
            <a:r>
              <a:rPr lang="hr-HR" i="1" dirty="0"/>
              <a:t>Professional JavaScript for Web Developers</a:t>
            </a:r>
            <a:r>
              <a:rPr lang="hr-HR" dirty="0"/>
              <a:t> by Nicholas C. Zakas</a:t>
            </a:r>
          </a:p>
          <a:p>
            <a:endParaRPr lang="en-US" dirty="0"/>
          </a:p>
          <a:p>
            <a:endParaRPr lang="hr-HR"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9936702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5334A1-6C17-9279-1C1B-2C01D13DACBD}"/>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B8873EAB-834B-437E-41DA-D530A327F23F}"/>
              </a:ext>
            </a:extLst>
          </p:cNvPr>
          <p:cNvSpPr>
            <a:spLocks noGrp="1"/>
          </p:cNvSpPr>
          <p:nvPr>
            <p:ph idx="1"/>
          </p:nvPr>
        </p:nvSpPr>
        <p:spPr/>
        <p:txBody>
          <a:bodyPr>
            <a:normAutofit fontScale="92500" lnSpcReduction="20000"/>
          </a:bodyPr>
          <a:lstStyle/>
          <a:p>
            <a:r>
              <a:rPr lang="hr-HR" dirty="0">
                <a:hlinkClick r:id="rId2"/>
              </a:rPr>
              <a:t>https://developer.mozilla.org/en-US/docs/Web/JavaScript/Reference/Statements/var</a:t>
            </a:r>
            <a:endParaRPr lang="en-US" dirty="0"/>
          </a:p>
          <a:p>
            <a:r>
              <a:rPr lang="hr-HR" dirty="0">
                <a:hlinkClick r:id="rId3"/>
              </a:rPr>
              <a:t>https://javascript.info/variables</a:t>
            </a:r>
            <a:endParaRPr lang="en-US" dirty="0"/>
          </a:p>
          <a:p>
            <a:r>
              <a:rPr lang="hr-HR" dirty="0">
                <a:hlinkClick r:id="rId4"/>
              </a:rPr>
              <a:t>https://developer.mozilla.org/en-US/docs/Glossary/Scope</a:t>
            </a:r>
            <a:endParaRPr lang="en-US" dirty="0"/>
          </a:p>
          <a:p>
            <a:r>
              <a:rPr lang="hr-HR" dirty="0">
                <a:hlinkClick r:id="rId5"/>
              </a:rPr>
              <a:t>https://javascript.info/hoisting</a:t>
            </a:r>
            <a:endParaRPr lang="en-US" dirty="0"/>
          </a:p>
          <a:p>
            <a:r>
              <a:rPr lang="hr-HR" dirty="0">
                <a:hlinkClick r:id="rId6"/>
              </a:rPr>
              <a:t>https://developer.mozilla.org/en-US/docs/Web/JavaScript/Reference/Global_Objects/String/length</a:t>
            </a:r>
            <a:endParaRPr lang="en-US" dirty="0"/>
          </a:p>
          <a:p>
            <a:r>
              <a:rPr lang="hr-HR" dirty="0">
                <a:hlinkClick r:id="rId7"/>
              </a:rPr>
              <a:t>https://developer.mozilla.org/en-US/docs/Web/JavaScript/Reference/Global_Objects/String/slice</a:t>
            </a:r>
            <a:endParaRPr lang="en-US" dirty="0"/>
          </a:p>
          <a:p>
            <a:r>
              <a:rPr lang="hr-HR" dirty="0">
                <a:hlinkClick r:id="rId8"/>
              </a:rPr>
              <a:t>https://developer.mozilla.org/en-US/docs/Web/JavaScript/Reference/Operators/Arithmetic_Operators</a:t>
            </a:r>
            <a:endParaRPr lang="hr-HR" dirty="0"/>
          </a:p>
        </p:txBody>
      </p:sp>
    </p:spTree>
    <p:extLst>
      <p:ext uri="{BB962C8B-B14F-4D97-AF65-F5344CB8AC3E}">
        <p14:creationId xmlns:p14="http://schemas.microsoft.com/office/powerpoint/2010/main" val="4448911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9CF58-7DC0-92E6-B7BB-5EE2821FDB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2F1645-9F4F-7623-574B-4F292381B889}"/>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6CE3C0B8-4D16-B4E2-1B91-3B2C2EE02FF9}"/>
              </a:ext>
            </a:extLst>
          </p:cNvPr>
          <p:cNvSpPr>
            <a:spLocks noGrp="1"/>
          </p:cNvSpPr>
          <p:nvPr>
            <p:ph idx="1"/>
          </p:nvPr>
        </p:nvSpPr>
        <p:spPr/>
        <p:txBody>
          <a:bodyPr>
            <a:normAutofit fontScale="77500" lnSpcReduction="20000"/>
          </a:bodyPr>
          <a:lstStyle/>
          <a:p>
            <a:r>
              <a:rPr lang="hr-HR" dirty="0">
                <a:hlinkClick r:id="rId2"/>
              </a:rPr>
              <a:t>https://developer.mozilla.org/en-US/docs/Web/JavaScript/Guide/Functions</a:t>
            </a:r>
            <a:endParaRPr lang="en-US" dirty="0"/>
          </a:p>
          <a:p>
            <a:r>
              <a:rPr lang="hr-HR" dirty="0">
                <a:hlinkClick r:id="rId3"/>
              </a:rPr>
              <a:t>https://developer.mozilla.org/en-US/docs/Web/JavaScript/Reference/Functions/parameters</a:t>
            </a:r>
            <a:endParaRPr lang="en-US" dirty="0"/>
          </a:p>
          <a:p>
            <a:r>
              <a:rPr lang="hr-HR" dirty="0">
                <a:hlinkClick r:id="rId4"/>
              </a:rPr>
              <a:t>https://developer.mozilla.org/en-US/docs/Web/JavaScript/Reference/Statements/return</a:t>
            </a:r>
            <a:endParaRPr lang="en-US" dirty="0"/>
          </a:p>
          <a:p>
            <a:r>
              <a:rPr lang="hr-HR" dirty="0">
                <a:hlinkClick r:id="rId5"/>
              </a:rPr>
              <a:t>https://developer.mozilla.org/en-US/docs/Web/JavaScript/Guide/Control_flow_and_error_handling</a:t>
            </a:r>
            <a:endParaRPr lang="en-US" dirty="0"/>
          </a:p>
          <a:p>
            <a:r>
              <a:rPr lang="hr-HR" dirty="0">
                <a:hlinkClick r:id="rId6"/>
              </a:rPr>
              <a:t>https://developer.mozilla.org/en-US/docs/Web/JavaScript/Reference/Operators/Comparison_Operators</a:t>
            </a:r>
            <a:endParaRPr lang="en-US" dirty="0"/>
          </a:p>
          <a:p>
            <a:r>
              <a:rPr lang="hr-HR" dirty="0">
                <a:hlinkClick r:id="rId7"/>
              </a:rPr>
              <a:t>https://developer.mozilla.org/en-US/docs/Web/API/Document_Object_Model/Introduction</a:t>
            </a:r>
            <a:endParaRPr lang="en-US" dirty="0"/>
          </a:p>
          <a:p>
            <a:r>
              <a:rPr lang="hr-HR" dirty="0">
                <a:hlinkClick r:id="rId8"/>
              </a:rPr>
              <a:t>https://developer.mozilla.org/en-US/docs/Web/API/Document/querySelectorAll</a:t>
            </a:r>
            <a:endParaRPr lang="en-US" dirty="0"/>
          </a:p>
          <a:p>
            <a:r>
              <a:rPr lang="hr-HR" dirty="0">
                <a:hlinkClick r:id="rId9"/>
              </a:rPr>
              <a:t>https://developer.mozilla.org/en-US/docs/Web/API/Element/querySelector</a:t>
            </a:r>
            <a:endParaRPr lang="hr-HR" dirty="0"/>
          </a:p>
        </p:txBody>
      </p:sp>
    </p:spTree>
    <p:extLst>
      <p:ext uri="{BB962C8B-B14F-4D97-AF65-F5344CB8AC3E}">
        <p14:creationId xmlns:p14="http://schemas.microsoft.com/office/powerpoint/2010/main" val="380228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0907-83EA-C08B-866D-D80FEE902403}"/>
              </a:ext>
            </a:extLst>
          </p:cNvPr>
          <p:cNvSpPr>
            <a:spLocks noGrp="1"/>
          </p:cNvSpPr>
          <p:nvPr>
            <p:ph type="title"/>
          </p:nvPr>
        </p:nvSpPr>
        <p:spPr/>
        <p:txBody>
          <a:bodyPr/>
          <a:lstStyle/>
          <a:p>
            <a:r>
              <a:rPr lang="en-US" dirty="0"/>
              <a:t>SUMMARY</a:t>
            </a:r>
            <a:endParaRPr lang="hr-HR" dirty="0"/>
          </a:p>
        </p:txBody>
      </p:sp>
      <p:sp>
        <p:nvSpPr>
          <p:cNvPr id="3" name="Content Placeholder 2">
            <a:extLst>
              <a:ext uri="{FF2B5EF4-FFF2-40B4-BE49-F238E27FC236}">
                <a16:creationId xmlns:a16="http://schemas.microsoft.com/office/drawing/2014/main" id="{E61501C4-01A4-EA51-E862-3E30084EE414}"/>
              </a:ext>
            </a:extLst>
          </p:cNvPr>
          <p:cNvSpPr>
            <a:spLocks noGrp="1"/>
          </p:cNvSpPr>
          <p:nvPr>
            <p:ph idx="1"/>
          </p:nvPr>
        </p:nvSpPr>
        <p:spPr>
          <a:xfrm>
            <a:off x="838200" y="1825625"/>
            <a:ext cx="10515600" cy="4907684"/>
          </a:xfrm>
        </p:spPr>
        <p:txBody>
          <a:bodyPr>
            <a:normAutofit fontScale="55000" lnSpcReduction="20000"/>
          </a:bodyPr>
          <a:lstStyle/>
          <a:p>
            <a:endParaRPr lang="en-US" dirty="0"/>
          </a:p>
          <a:p>
            <a:pPr marL="0" indent="0">
              <a:buNone/>
            </a:pPr>
            <a:r>
              <a:rPr lang="en-US" dirty="0"/>
              <a:t>Attributes</a:t>
            </a:r>
          </a:p>
          <a:p>
            <a:pPr marL="0" indent="0">
              <a:buNone/>
            </a:pPr>
            <a:r>
              <a:rPr lang="en-US" dirty="0"/>
              <a:t>        Add extra information inside tags (e.g., </a:t>
            </a:r>
            <a:r>
              <a:rPr lang="en-US" dirty="0" err="1"/>
              <a:t>href</a:t>
            </a:r>
            <a:r>
              <a:rPr lang="en-US" dirty="0"/>
              <a:t>, </a:t>
            </a:r>
            <a:r>
              <a:rPr lang="en-US" dirty="0" err="1"/>
              <a:t>src</a:t>
            </a:r>
            <a:r>
              <a:rPr lang="en-US" dirty="0"/>
              <a:t>, alt).</a:t>
            </a:r>
          </a:p>
          <a:p>
            <a:pPr marL="0" indent="0">
              <a:buNone/>
            </a:pPr>
            <a:endParaRPr lang="en-US" dirty="0"/>
          </a:p>
          <a:p>
            <a:pPr marL="0" indent="0">
              <a:buNone/>
            </a:pPr>
            <a:r>
              <a:rPr lang="en-US" dirty="0"/>
              <a:t> Paths</a:t>
            </a:r>
          </a:p>
          <a:p>
            <a:pPr marL="0" indent="0">
              <a:buNone/>
            </a:pPr>
            <a:r>
              <a:rPr lang="en-US" dirty="0"/>
              <a:t>        Absolute paths point to full URLs.</a:t>
            </a:r>
          </a:p>
          <a:p>
            <a:pPr marL="0" indent="0">
              <a:buNone/>
            </a:pPr>
            <a:r>
              <a:rPr lang="en-US" dirty="0"/>
              <a:t>        Relative paths refer to locations in your project.</a:t>
            </a:r>
          </a:p>
          <a:p>
            <a:pPr marL="0" indent="0">
              <a:buNone/>
            </a:pPr>
            <a:endParaRPr lang="en-US" dirty="0"/>
          </a:p>
          <a:p>
            <a:pPr marL="0" indent="0">
              <a:buNone/>
            </a:pPr>
            <a:r>
              <a:rPr lang="en-US" dirty="0"/>
              <a:t>HTML Multipage Navigation</a:t>
            </a:r>
          </a:p>
          <a:p>
            <a:pPr marL="0" indent="0">
              <a:buNone/>
            </a:pPr>
            <a:r>
              <a:rPr lang="en-US" dirty="0"/>
              <a:t>    Link pages together to build multipage websites.</a:t>
            </a:r>
          </a:p>
          <a:p>
            <a:pPr marL="0" indent="0">
              <a:buNone/>
            </a:pPr>
            <a:r>
              <a:rPr lang="en-US" dirty="0"/>
              <a:t>    Use ./ for current directory references.</a:t>
            </a:r>
          </a:p>
          <a:p>
            <a:endParaRPr lang="en-US" dirty="0"/>
          </a:p>
          <a:p>
            <a:pPr marL="0" indent="0">
              <a:buNone/>
            </a:pPr>
            <a:r>
              <a:rPr lang="en-US" dirty="0"/>
              <a:t>Best Practices</a:t>
            </a:r>
          </a:p>
          <a:p>
            <a:pPr marL="0" indent="0">
              <a:buNone/>
            </a:pPr>
            <a:r>
              <a:rPr lang="en-US" dirty="0"/>
              <a:t>    Always close tags.</a:t>
            </a:r>
          </a:p>
          <a:p>
            <a:pPr marL="0" indent="0">
              <a:buNone/>
            </a:pPr>
            <a:r>
              <a:rPr lang="en-US" dirty="0"/>
              <a:t>    Keep indentation clear and consistent.</a:t>
            </a:r>
          </a:p>
          <a:p>
            <a:pPr marL="0" indent="0">
              <a:buNone/>
            </a:pPr>
            <a:r>
              <a:rPr lang="en-US" dirty="0"/>
              <a:t>    Use VS Code Live Preview for instant feedback.</a:t>
            </a:r>
          </a:p>
          <a:p>
            <a:pPr marL="0" indent="0">
              <a:buNone/>
            </a:pPr>
            <a:r>
              <a:rPr lang="en-US" dirty="0"/>
              <a:t>    Validate HTML to ensure compatibility.</a:t>
            </a:r>
          </a:p>
          <a:p>
            <a:pPr marL="0" indent="0">
              <a:buNone/>
            </a:pPr>
            <a:endParaRPr lang="hr-HR" dirty="0"/>
          </a:p>
          <a:p>
            <a:endParaRPr lang="hr-HR" dirty="0"/>
          </a:p>
        </p:txBody>
      </p:sp>
    </p:spTree>
    <p:extLst>
      <p:ext uri="{BB962C8B-B14F-4D97-AF65-F5344CB8AC3E}">
        <p14:creationId xmlns:p14="http://schemas.microsoft.com/office/powerpoint/2010/main" val="279038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4FAC6-20A7-5CA2-A921-2A4BA34EE8F3}"/>
              </a:ext>
            </a:extLst>
          </p:cNvPr>
          <p:cNvSpPr>
            <a:spLocks noGrp="1"/>
          </p:cNvSpPr>
          <p:nvPr>
            <p:ph type="title"/>
          </p:nvPr>
        </p:nvSpPr>
        <p:spPr/>
        <p:txBody>
          <a:bodyPr/>
          <a:lstStyle/>
          <a:p>
            <a:r>
              <a:rPr lang="hr-HR" dirty="0"/>
              <a:t>HOW WEBSITES WORK</a:t>
            </a:r>
          </a:p>
        </p:txBody>
      </p:sp>
      <p:sp>
        <p:nvSpPr>
          <p:cNvPr id="4" name="Content Placeholder 3">
            <a:extLst>
              <a:ext uri="{FF2B5EF4-FFF2-40B4-BE49-F238E27FC236}">
                <a16:creationId xmlns:a16="http://schemas.microsoft.com/office/drawing/2014/main" id="{8506D66C-4E2D-11C8-62E1-0C4771A99D35}"/>
              </a:ext>
            </a:extLst>
          </p:cNvPr>
          <p:cNvSpPr>
            <a:spLocks noGrp="1"/>
          </p:cNvSpPr>
          <p:nvPr>
            <p:ph idx="1"/>
          </p:nvPr>
        </p:nvSpPr>
        <p:spPr>
          <a:xfrm>
            <a:off x="982038" y="2451861"/>
            <a:ext cx="4711535" cy="3522024"/>
          </a:xfrm>
        </p:spPr>
        <p:txBody>
          <a:bodyPr>
            <a:noAutofit/>
          </a:bodyPr>
          <a:lstStyle/>
          <a:p>
            <a:r>
              <a:rPr lang="hr-HR" sz="2000" dirty="0"/>
              <a:t> </a:t>
            </a:r>
            <a:r>
              <a:rPr lang="en-US" sz="2000" b="1" dirty="0"/>
              <a:t>HTML (Content) -</a:t>
            </a:r>
            <a:r>
              <a:rPr lang="en-US" sz="2000" dirty="0"/>
              <a:t> The structure of a web page (text, images, buttons).
</a:t>
            </a:r>
            <a:r>
              <a:rPr lang="hr-HR" sz="2000" dirty="0"/>
              <a:t> </a:t>
            </a:r>
            <a:r>
              <a:rPr lang="en-US" sz="2000" b="1" dirty="0"/>
              <a:t>CSS (Styles)</a:t>
            </a:r>
            <a:r>
              <a:rPr lang="en-US" sz="2000" dirty="0"/>
              <a:t> -  Defines the layout (colors, fonts, arrangement of elements).
</a:t>
            </a:r>
            <a:r>
              <a:rPr lang="hr-HR" sz="2000" dirty="0"/>
              <a:t> </a:t>
            </a:r>
            <a:r>
              <a:rPr lang="en-US" sz="2000" b="1" dirty="0"/>
              <a:t>JavaScript (Functionality)</a:t>
            </a:r>
            <a:r>
              <a:rPr lang="en-US" sz="2000" dirty="0"/>
              <a:t>- Adds interactivity (click events, animations, form validation).
The browser interprets and displays these files to display the web page.</a:t>
            </a:r>
          </a:p>
          <a:p>
            <a:endParaRPr lang="hr-HR" sz="2000" dirty="0"/>
          </a:p>
        </p:txBody>
      </p:sp>
      <p:pic>
        <p:nvPicPr>
          <p:cNvPr id="5" name="Picture Placeholder 8" descr="A screenshot of a computer&#10;&#10;AI-generated content may be incorrect.">
            <a:extLst>
              <a:ext uri="{FF2B5EF4-FFF2-40B4-BE49-F238E27FC236}">
                <a16:creationId xmlns:a16="http://schemas.microsoft.com/office/drawing/2014/main" id="{C5E62FBC-B832-F204-D183-0C45DBF718C1}"/>
              </a:ext>
            </a:extLst>
          </p:cNvPr>
          <p:cNvPicPr>
            <a:picLocks noChangeAspect="1"/>
          </p:cNvPicPr>
          <p:nvPr/>
        </p:nvPicPr>
        <p:blipFill>
          <a:blip r:embed="rId3"/>
          <a:stretch>
            <a:fillRect/>
          </a:stretch>
        </p:blipFill>
        <p:spPr>
          <a:xfrm>
            <a:off x="6345508" y="2988860"/>
            <a:ext cx="5008292" cy="2516667"/>
          </a:xfrm>
          <a:prstGeom prst="rect">
            <a:avLst/>
          </a:prstGeom>
          <a:noFill/>
        </p:spPr>
      </p:pic>
      <p:sp>
        <p:nvSpPr>
          <p:cNvPr id="2" name="Content Placeholder 3">
            <a:extLst>
              <a:ext uri="{FF2B5EF4-FFF2-40B4-BE49-F238E27FC236}">
                <a16:creationId xmlns:a16="http://schemas.microsoft.com/office/drawing/2014/main" id="{5C0E73A8-F5D8-4CC0-8E12-B53508C5F990}"/>
              </a:ext>
            </a:extLst>
          </p:cNvPr>
          <p:cNvSpPr txBox="1">
            <a:spLocks/>
          </p:cNvSpPr>
          <p:nvPr/>
        </p:nvSpPr>
        <p:spPr>
          <a:xfrm>
            <a:off x="7622793" y="5574795"/>
            <a:ext cx="2980137" cy="399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www.appbrewery.com</a:t>
            </a:r>
            <a:endParaRPr lang="hr-HR" sz="1400" dirty="0"/>
          </a:p>
        </p:txBody>
      </p:sp>
    </p:spTree>
    <p:extLst>
      <p:ext uri="{BB962C8B-B14F-4D97-AF65-F5344CB8AC3E}">
        <p14:creationId xmlns:p14="http://schemas.microsoft.com/office/powerpoint/2010/main" val="138880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0B771-6A0C-C62E-DE5F-222CD4E557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C1C3-3ED8-CA80-C673-BD1A82216812}"/>
              </a:ext>
            </a:extLst>
          </p:cNvPr>
          <p:cNvSpPr>
            <a:spLocks noGrp="1"/>
          </p:cNvSpPr>
          <p:nvPr>
            <p:ph type="title"/>
          </p:nvPr>
        </p:nvSpPr>
        <p:spPr/>
        <p:txBody>
          <a:bodyPr/>
          <a:lstStyle/>
          <a:p>
            <a:r>
              <a:rPr lang="en-US" dirty="0"/>
              <a:t>HTML</a:t>
            </a:r>
            <a:endParaRPr lang="hr-HR" dirty="0"/>
          </a:p>
        </p:txBody>
      </p:sp>
      <p:sp>
        <p:nvSpPr>
          <p:cNvPr id="4" name="Content Placeholder 3">
            <a:extLst>
              <a:ext uri="{FF2B5EF4-FFF2-40B4-BE49-F238E27FC236}">
                <a16:creationId xmlns:a16="http://schemas.microsoft.com/office/drawing/2014/main" id="{34C8CAF1-7DC7-0FAD-5B31-807BE895951A}"/>
              </a:ext>
            </a:extLst>
          </p:cNvPr>
          <p:cNvSpPr>
            <a:spLocks noGrp="1"/>
          </p:cNvSpPr>
          <p:nvPr>
            <p:ph idx="1"/>
          </p:nvPr>
        </p:nvSpPr>
        <p:spPr>
          <a:xfrm>
            <a:off x="838200" y="2391646"/>
            <a:ext cx="4711535" cy="2868395"/>
          </a:xfrm>
        </p:spPr>
        <p:txBody>
          <a:bodyPr>
            <a:noAutofit/>
          </a:bodyPr>
          <a:lstStyle/>
          <a:p>
            <a:pPr algn="l"/>
            <a:r>
              <a:rPr lang="en-US" sz="2400" dirty="0"/>
              <a:t>Unlike CSS or JavaScript, a website can only exist with an HTML file
Markup language: Similar to editorial markup in manuscripts (bold, underline, etc.)
HTML uses tags to structure content</a:t>
            </a:r>
            <a:endParaRPr lang="hr-HR" sz="2400" dirty="0"/>
          </a:p>
        </p:txBody>
      </p:sp>
      <p:pic>
        <p:nvPicPr>
          <p:cNvPr id="2" name="Picture 1">
            <a:extLst>
              <a:ext uri="{FF2B5EF4-FFF2-40B4-BE49-F238E27FC236}">
                <a16:creationId xmlns:a16="http://schemas.microsoft.com/office/drawing/2014/main" id="{2AFD0D7D-5FBE-BD4B-6231-DCB33277AED9}"/>
              </a:ext>
            </a:extLst>
          </p:cNvPr>
          <p:cNvPicPr>
            <a:picLocks noChangeAspect="1"/>
          </p:cNvPicPr>
          <p:nvPr/>
        </p:nvPicPr>
        <p:blipFill>
          <a:blip r:embed="rId3"/>
          <a:stretch>
            <a:fillRect/>
          </a:stretch>
        </p:blipFill>
        <p:spPr>
          <a:xfrm>
            <a:off x="7298189" y="5961207"/>
            <a:ext cx="3762225" cy="606366"/>
          </a:xfrm>
          <a:prstGeom prst="rect">
            <a:avLst/>
          </a:prstGeom>
        </p:spPr>
      </p:pic>
      <p:pic>
        <p:nvPicPr>
          <p:cNvPr id="6" name="Picture 5">
            <a:extLst>
              <a:ext uri="{FF2B5EF4-FFF2-40B4-BE49-F238E27FC236}">
                <a16:creationId xmlns:a16="http://schemas.microsoft.com/office/drawing/2014/main" id="{BD249E06-6070-81FD-1180-6B20052A551E}"/>
              </a:ext>
            </a:extLst>
          </p:cNvPr>
          <p:cNvPicPr>
            <a:picLocks noChangeAspect="1"/>
          </p:cNvPicPr>
          <p:nvPr/>
        </p:nvPicPr>
        <p:blipFill>
          <a:blip r:embed="rId4"/>
          <a:stretch>
            <a:fillRect/>
          </a:stretch>
        </p:blipFill>
        <p:spPr>
          <a:xfrm>
            <a:off x="7298189" y="4423143"/>
            <a:ext cx="2866456" cy="702833"/>
          </a:xfrm>
          <a:prstGeom prst="rect">
            <a:avLst/>
          </a:prstGeom>
        </p:spPr>
      </p:pic>
      <p:pic>
        <p:nvPicPr>
          <p:cNvPr id="7" name="Picture 6">
            <a:extLst>
              <a:ext uri="{FF2B5EF4-FFF2-40B4-BE49-F238E27FC236}">
                <a16:creationId xmlns:a16="http://schemas.microsoft.com/office/drawing/2014/main" id="{2EBBFD37-D304-568A-42E5-567C2555BB9C}"/>
              </a:ext>
            </a:extLst>
          </p:cNvPr>
          <p:cNvPicPr>
            <a:picLocks noChangeAspect="1"/>
          </p:cNvPicPr>
          <p:nvPr/>
        </p:nvPicPr>
        <p:blipFill>
          <a:blip r:embed="rId5"/>
          <a:stretch>
            <a:fillRect/>
          </a:stretch>
        </p:blipFill>
        <p:spPr>
          <a:xfrm>
            <a:off x="7222668" y="1690688"/>
            <a:ext cx="4131132" cy="2279994"/>
          </a:xfrm>
          <a:prstGeom prst="rect">
            <a:avLst/>
          </a:prstGeom>
        </p:spPr>
      </p:pic>
      <p:pic>
        <p:nvPicPr>
          <p:cNvPr id="8" name="Picture 7">
            <a:extLst>
              <a:ext uri="{FF2B5EF4-FFF2-40B4-BE49-F238E27FC236}">
                <a16:creationId xmlns:a16="http://schemas.microsoft.com/office/drawing/2014/main" id="{0B0FB21F-8D0D-3AA3-07A9-B1F296AD8922}"/>
              </a:ext>
            </a:extLst>
          </p:cNvPr>
          <p:cNvPicPr>
            <a:picLocks noChangeAspect="1"/>
          </p:cNvPicPr>
          <p:nvPr/>
        </p:nvPicPr>
        <p:blipFill>
          <a:blip r:embed="rId6"/>
          <a:stretch>
            <a:fillRect/>
          </a:stretch>
        </p:blipFill>
        <p:spPr>
          <a:xfrm>
            <a:off x="7315231" y="5312149"/>
            <a:ext cx="4230775" cy="523679"/>
          </a:xfrm>
          <a:prstGeom prst="rect">
            <a:avLst/>
          </a:prstGeom>
        </p:spPr>
      </p:pic>
      <p:sp>
        <p:nvSpPr>
          <p:cNvPr id="5" name="Content Placeholder 3">
            <a:extLst>
              <a:ext uri="{FF2B5EF4-FFF2-40B4-BE49-F238E27FC236}">
                <a16:creationId xmlns:a16="http://schemas.microsoft.com/office/drawing/2014/main" id="{81DCB7C7-D5CA-7FB2-BE2F-616DE0E6BBFA}"/>
              </a:ext>
            </a:extLst>
          </p:cNvPr>
          <p:cNvSpPr txBox="1">
            <a:spLocks/>
          </p:cNvSpPr>
          <p:nvPr/>
        </p:nvSpPr>
        <p:spPr>
          <a:xfrm>
            <a:off x="8321434" y="3989207"/>
            <a:ext cx="2980137" cy="3990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 www.w3schools..com</a:t>
            </a:r>
            <a:endParaRPr lang="hr-HR" sz="1400" dirty="0"/>
          </a:p>
        </p:txBody>
      </p:sp>
    </p:spTree>
    <p:extLst>
      <p:ext uri="{BB962C8B-B14F-4D97-AF65-F5344CB8AC3E}">
        <p14:creationId xmlns:p14="http://schemas.microsoft.com/office/powerpoint/2010/main" val="247818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8240-8026-BF31-DEE3-B029A38ACF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F8DF5F-5458-0A84-2768-598A192BA162}"/>
              </a:ext>
            </a:extLst>
          </p:cNvPr>
          <p:cNvSpPr>
            <a:spLocks noGrp="1"/>
          </p:cNvSpPr>
          <p:nvPr>
            <p:ph type="title"/>
          </p:nvPr>
        </p:nvSpPr>
        <p:spPr/>
        <p:txBody>
          <a:bodyPr/>
          <a:lstStyle/>
          <a:p>
            <a:r>
              <a:rPr lang="en-US" dirty="0"/>
              <a:t>HTML TITLES</a:t>
            </a:r>
            <a:endParaRPr lang="hr-HR" dirty="0"/>
          </a:p>
        </p:txBody>
      </p:sp>
      <p:pic>
        <p:nvPicPr>
          <p:cNvPr id="10" name="Picture 9">
            <a:extLst>
              <a:ext uri="{FF2B5EF4-FFF2-40B4-BE49-F238E27FC236}">
                <a16:creationId xmlns:a16="http://schemas.microsoft.com/office/drawing/2014/main" id="{4ED70E78-5C50-8754-4A9F-8F8C0F472812}"/>
              </a:ext>
            </a:extLst>
          </p:cNvPr>
          <p:cNvPicPr>
            <a:picLocks noChangeAspect="1"/>
          </p:cNvPicPr>
          <p:nvPr/>
        </p:nvPicPr>
        <p:blipFill>
          <a:blip r:embed="rId3"/>
          <a:stretch>
            <a:fillRect/>
          </a:stretch>
        </p:blipFill>
        <p:spPr>
          <a:xfrm>
            <a:off x="5572268" y="3020099"/>
            <a:ext cx="5932793" cy="1999571"/>
          </a:xfrm>
          <a:prstGeom prst="rect">
            <a:avLst/>
          </a:prstGeom>
        </p:spPr>
      </p:pic>
      <p:pic>
        <p:nvPicPr>
          <p:cNvPr id="11" name="Picture 10">
            <a:extLst>
              <a:ext uri="{FF2B5EF4-FFF2-40B4-BE49-F238E27FC236}">
                <a16:creationId xmlns:a16="http://schemas.microsoft.com/office/drawing/2014/main" id="{C46A6706-097B-2956-3A49-4697B5D2AD27}"/>
              </a:ext>
            </a:extLst>
          </p:cNvPr>
          <p:cNvPicPr>
            <a:picLocks noChangeAspect="1"/>
          </p:cNvPicPr>
          <p:nvPr/>
        </p:nvPicPr>
        <p:blipFill>
          <a:blip r:embed="rId4"/>
          <a:stretch>
            <a:fillRect/>
          </a:stretch>
        </p:blipFill>
        <p:spPr>
          <a:xfrm>
            <a:off x="838200" y="2911126"/>
            <a:ext cx="4095621" cy="2217518"/>
          </a:xfrm>
          <a:prstGeom prst="rect">
            <a:avLst/>
          </a:prstGeom>
        </p:spPr>
      </p:pic>
    </p:spTree>
    <p:extLst>
      <p:ext uri="{BB962C8B-B14F-4D97-AF65-F5344CB8AC3E}">
        <p14:creationId xmlns:p14="http://schemas.microsoft.com/office/powerpoint/2010/main" val="326896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785D9-142B-F2D5-11E0-407073429E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ACB414-97A1-E0CC-59B1-3A72780BA6A5}"/>
              </a:ext>
            </a:extLst>
          </p:cNvPr>
          <p:cNvSpPr>
            <a:spLocks noGrp="1"/>
          </p:cNvSpPr>
          <p:nvPr>
            <p:ph type="title"/>
          </p:nvPr>
        </p:nvSpPr>
        <p:spPr/>
        <p:txBody>
          <a:bodyPr/>
          <a:lstStyle/>
          <a:p>
            <a:r>
              <a:rPr lang="en-US" dirty="0"/>
              <a:t>HTML TITLES – EXERCISE 1</a:t>
            </a:r>
            <a:endParaRPr lang="hr-HR" dirty="0"/>
          </a:p>
        </p:txBody>
      </p:sp>
      <p:sp>
        <p:nvSpPr>
          <p:cNvPr id="2" name="Content Placeholder 1">
            <a:extLst>
              <a:ext uri="{FF2B5EF4-FFF2-40B4-BE49-F238E27FC236}">
                <a16:creationId xmlns:a16="http://schemas.microsoft.com/office/drawing/2014/main" id="{47507253-3883-E695-AE15-E4FBFBBDCB3C}"/>
              </a:ext>
            </a:extLst>
          </p:cNvPr>
          <p:cNvSpPr txBox="1">
            <a:spLocks/>
          </p:cNvSpPr>
          <p:nvPr/>
        </p:nvSpPr>
        <p:spPr>
          <a:xfrm>
            <a:off x="1092288" y="3178806"/>
            <a:ext cx="4671404"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Install in VS code and use the Live Preview plugin to view changes in real-time 
Recreate image</a:t>
            </a:r>
            <a:endParaRPr lang="hr-HR" dirty="0">
              <a:latin typeface="Bahnschrift SemiLight" panose="020B0502040204020203" pitchFamily="34" charset="0"/>
            </a:endParaRPr>
          </a:p>
        </p:txBody>
      </p:sp>
      <p:pic>
        <p:nvPicPr>
          <p:cNvPr id="4" name="Picture 3">
            <a:extLst>
              <a:ext uri="{FF2B5EF4-FFF2-40B4-BE49-F238E27FC236}">
                <a16:creationId xmlns:a16="http://schemas.microsoft.com/office/drawing/2014/main" id="{19322883-F405-E1EC-3909-4209B7581812}"/>
              </a:ext>
            </a:extLst>
          </p:cNvPr>
          <p:cNvPicPr>
            <a:picLocks noChangeAspect="1"/>
          </p:cNvPicPr>
          <p:nvPr/>
        </p:nvPicPr>
        <p:blipFill>
          <a:blip r:embed="rId3"/>
          <a:stretch>
            <a:fillRect/>
          </a:stretch>
        </p:blipFill>
        <p:spPr>
          <a:xfrm>
            <a:off x="6582558" y="2659679"/>
            <a:ext cx="5105932" cy="3528490"/>
          </a:xfrm>
          <a:prstGeom prst="rect">
            <a:avLst/>
          </a:prstGeom>
        </p:spPr>
      </p:pic>
    </p:spTree>
    <p:extLst>
      <p:ext uri="{BB962C8B-B14F-4D97-AF65-F5344CB8AC3E}">
        <p14:creationId xmlns:p14="http://schemas.microsoft.com/office/powerpoint/2010/main" val="727562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87E1-0B7C-487C-E6E5-70DC2C96E0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98F069-AA21-560E-A735-8B490103463D}"/>
              </a:ext>
            </a:extLst>
          </p:cNvPr>
          <p:cNvSpPr>
            <a:spLocks noGrp="1"/>
          </p:cNvSpPr>
          <p:nvPr>
            <p:ph type="title"/>
          </p:nvPr>
        </p:nvSpPr>
        <p:spPr/>
        <p:txBody>
          <a:bodyPr/>
          <a:lstStyle/>
          <a:p>
            <a:r>
              <a:rPr lang="en-US" dirty="0"/>
              <a:t>HTML LISTS</a:t>
            </a:r>
            <a:endParaRPr lang="hr-HR" dirty="0"/>
          </a:p>
        </p:txBody>
      </p:sp>
      <p:grpSp>
        <p:nvGrpSpPr>
          <p:cNvPr id="20" name="Group 19">
            <a:extLst>
              <a:ext uri="{FF2B5EF4-FFF2-40B4-BE49-F238E27FC236}">
                <a16:creationId xmlns:a16="http://schemas.microsoft.com/office/drawing/2014/main" id="{12476035-26A3-602E-043D-08DBB1BAFB35}"/>
              </a:ext>
            </a:extLst>
          </p:cNvPr>
          <p:cNvGrpSpPr/>
          <p:nvPr/>
        </p:nvGrpSpPr>
        <p:grpSpPr>
          <a:xfrm>
            <a:off x="715600" y="3050909"/>
            <a:ext cx="9668060" cy="2959379"/>
            <a:chOff x="1825943" y="3004756"/>
            <a:chExt cx="7854360" cy="2404208"/>
          </a:xfrm>
        </p:grpSpPr>
        <p:sp>
          <p:nvSpPr>
            <p:cNvPr id="6" name="Content Placeholder 1">
              <a:extLst>
                <a:ext uri="{FF2B5EF4-FFF2-40B4-BE49-F238E27FC236}">
                  <a16:creationId xmlns:a16="http://schemas.microsoft.com/office/drawing/2014/main" id="{A92AAB5B-6A24-3DAF-327B-73FAAC746B31}"/>
                </a:ext>
              </a:extLst>
            </p:cNvPr>
            <p:cNvSpPr txBox="1">
              <a:spLocks/>
            </p:cNvSpPr>
            <p:nvPr/>
          </p:nvSpPr>
          <p:spPr>
            <a:xfrm>
              <a:off x="6652653" y="4525846"/>
              <a:ext cx="2678688"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It is used when the order is not important (e.g. shopping list).</a:t>
              </a:r>
              <a:endParaRPr lang="hr-HR" dirty="0">
                <a:latin typeface="Bahnschrift SemiLight" panose="020B0502040204020203" pitchFamily="34" charset="0"/>
              </a:endParaRPr>
            </a:p>
          </p:txBody>
        </p:sp>
        <p:grpSp>
          <p:nvGrpSpPr>
            <p:cNvPr id="9" name="Group 8">
              <a:extLst>
                <a:ext uri="{FF2B5EF4-FFF2-40B4-BE49-F238E27FC236}">
                  <a16:creationId xmlns:a16="http://schemas.microsoft.com/office/drawing/2014/main" id="{F90002A5-C998-0A0C-3A4B-E0D5BBEFF6B3}"/>
                </a:ext>
              </a:extLst>
            </p:cNvPr>
            <p:cNvGrpSpPr/>
            <p:nvPr/>
          </p:nvGrpSpPr>
          <p:grpSpPr>
            <a:xfrm>
              <a:off x="1825943" y="3004756"/>
              <a:ext cx="2806668" cy="1181100"/>
              <a:chOff x="1870547" y="4397637"/>
              <a:chExt cx="2806668" cy="1181100"/>
            </a:xfrm>
          </p:grpSpPr>
          <p:pic>
            <p:nvPicPr>
              <p:cNvPr id="4" name="Picture 3">
                <a:extLst>
                  <a:ext uri="{FF2B5EF4-FFF2-40B4-BE49-F238E27FC236}">
                    <a16:creationId xmlns:a16="http://schemas.microsoft.com/office/drawing/2014/main" id="{F65D34D0-5CA3-6FA0-0361-077643D616B8}"/>
                  </a:ext>
                </a:extLst>
              </p:cNvPr>
              <p:cNvPicPr>
                <a:picLocks noChangeAspect="1"/>
              </p:cNvPicPr>
              <p:nvPr/>
            </p:nvPicPr>
            <p:blipFill>
              <a:blip r:embed="rId3"/>
              <a:stretch>
                <a:fillRect/>
              </a:stretch>
            </p:blipFill>
            <p:spPr>
              <a:xfrm>
                <a:off x="3562790" y="4516699"/>
                <a:ext cx="1114425" cy="942975"/>
              </a:xfrm>
              <a:prstGeom prst="rect">
                <a:avLst/>
              </a:prstGeom>
            </p:spPr>
          </p:pic>
          <p:pic>
            <p:nvPicPr>
              <p:cNvPr id="7" name="Picture 6">
                <a:extLst>
                  <a:ext uri="{FF2B5EF4-FFF2-40B4-BE49-F238E27FC236}">
                    <a16:creationId xmlns:a16="http://schemas.microsoft.com/office/drawing/2014/main" id="{67C792B4-E791-5DF3-2531-1DDD917037B4}"/>
                  </a:ext>
                </a:extLst>
              </p:cNvPr>
              <p:cNvPicPr>
                <a:picLocks noChangeAspect="1"/>
              </p:cNvPicPr>
              <p:nvPr/>
            </p:nvPicPr>
            <p:blipFill>
              <a:blip r:embed="rId4"/>
              <a:stretch>
                <a:fillRect/>
              </a:stretch>
            </p:blipFill>
            <p:spPr>
              <a:xfrm>
                <a:off x="1870547" y="4397637"/>
                <a:ext cx="1590675" cy="1181100"/>
              </a:xfrm>
              <a:prstGeom prst="rect">
                <a:avLst/>
              </a:prstGeom>
            </p:spPr>
          </p:pic>
        </p:grpSp>
        <p:grpSp>
          <p:nvGrpSpPr>
            <p:cNvPr id="15" name="Group 14">
              <a:extLst>
                <a:ext uri="{FF2B5EF4-FFF2-40B4-BE49-F238E27FC236}">
                  <a16:creationId xmlns:a16="http://schemas.microsoft.com/office/drawing/2014/main" id="{84E454B4-865F-1B12-0681-41A73CF91454}"/>
                </a:ext>
              </a:extLst>
            </p:cNvPr>
            <p:cNvGrpSpPr/>
            <p:nvPr/>
          </p:nvGrpSpPr>
          <p:grpSpPr>
            <a:xfrm>
              <a:off x="6889967" y="3004756"/>
              <a:ext cx="2790336" cy="1143000"/>
              <a:chOff x="6096000" y="4319764"/>
              <a:chExt cx="2790336" cy="1143000"/>
            </a:xfrm>
          </p:grpSpPr>
          <p:pic>
            <p:nvPicPr>
              <p:cNvPr id="11" name="Picture 10">
                <a:extLst>
                  <a:ext uri="{FF2B5EF4-FFF2-40B4-BE49-F238E27FC236}">
                    <a16:creationId xmlns:a16="http://schemas.microsoft.com/office/drawing/2014/main" id="{3888BD6B-0E51-AA23-FFD4-BB3E3350AC73}"/>
                  </a:ext>
                </a:extLst>
              </p:cNvPr>
              <p:cNvPicPr>
                <a:picLocks noChangeAspect="1"/>
              </p:cNvPicPr>
              <p:nvPr/>
            </p:nvPicPr>
            <p:blipFill>
              <a:blip r:embed="rId5"/>
              <a:stretch>
                <a:fillRect/>
              </a:stretch>
            </p:blipFill>
            <p:spPr>
              <a:xfrm>
                <a:off x="6096000" y="4319764"/>
                <a:ext cx="1676400" cy="1143000"/>
              </a:xfrm>
              <a:prstGeom prst="rect">
                <a:avLst/>
              </a:prstGeom>
            </p:spPr>
          </p:pic>
          <p:pic>
            <p:nvPicPr>
              <p:cNvPr id="14" name="Picture 13">
                <a:extLst>
                  <a:ext uri="{FF2B5EF4-FFF2-40B4-BE49-F238E27FC236}">
                    <a16:creationId xmlns:a16="http://schemas.microsoft.com/office/drawing/2014/main" id="{EC05BC1F-8A6F-90D4-97FD-F7C47A440E71}"/>
                  </a:ext>
                </a:extLst>
              </p:cNvPr>
              <p:cNvPicPr>
                <a:picLocks noChangeAspect="1"/>
              </p:cNvPicPr>
              <p:nvPr/>
            </p:nvPicPr>
            <p:blipFill>
              <a:blip r:embed="rId6"/>
              <a:stretch>
                <a:fillRect/>
              </a:stretch>
            </p:blipFill>
            <p:spPr>
              <a:xfrm>
                <a:off x="7962411" y="4434064"/>
                <a:ext cx="923925" cy="914400"/>
              </a:xfrm>
              <a:prstGeom prst="rect">
                <a:avLst/>
              </a:prstGeom>
            </p:spPr>
          </p:pic>
        </p:grpSp>
        <p:sp>
          <p:nvSpPr>
            <p:cNvPr id="19" name="Content Placeholder 1">
              <a:extLst>
                <a:ext uri="{FF2B5EF4-FFF2-40B4-BE49-F238E27FC236}">
                  <a16:creationId xmlns:a16="http://schemas.microsoft.com/office/drawing/2014/main" id="{C65B0445-FB98-4987-3A26-79B4064A7638}"/>
                </a:ext>
              </a:extLst>
            </p:cNvPr>
            <p:cNvSpPr txBox="1">
              <a:spLocks/>
            </p:cNvSpPr>
            <p:nvPr/>
          </p:nvSpPr>
          <p:spPr>
            <a:xfrm>
              <a:off x="1871753" y="4525847"/>
              <a:ext cx="2678688"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It is used when the order is not important (e.g. shopping list).</a:t>
              </a:r>
              <a:endParaRPr lang="hr-HR" dirty="0">
                <a:latin typeface="Bahnschrift SemiLight" panose="020B0502040204020203" pitchFamily="34" charset="0"/>
              </a:endParaRPr>
            </a:p>
          </p:txBody>
        </p:sp>
      </p:grpSp>
      <p:sp>
        <p:nvSpPr>
          <p:cNvPr id="21" name="Content Placeholder 1">
            <a:extLst>
              <a:ext uri="{FF2B5EF4-FFF2-40B4-BE49-F238E27FC236}">
                <a16:creationId xmlns:a16="http://schemas.microsoft.com/office/drawing/2014/main" id="{4EFBAA2D-F99C-0CC7-8AD1-1F4BCA8105B9}"/>
              </a:ext>
            </a:extLst>
          </p:cNvPr>
          <p:cNvSpPr txBox="1">
            <a:spLocks/>
          </p:cNvSpPr>
          <p:nvPr/>
        </p:nvSpPr>
        <p:spPr>
          <a:xfrm>
            <a:off x="1322615" y="2332154"/>
            <a:ext cx="2142608" cy="67260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Unordered list</a:t>
            </a:r>
            <a:endParaRPr lang="hr-HR" dirty="0">
              <a:latin typeface="Bahnschrift SemiLight" panose="020B0502040204020203" pitchFamily="34" charset="0"/>
            </a:endParaRPr>
          </a:p>
        </p:txBody>
      </p:sp>
      <p:sp>
        <p:nvSpPr>
          <p:cNvPr id="22" name="Content Placeholder 1">
            <a:extLst>
              <a:ext uri="{FF2B5EF4-FFF2-40B4-BE49-F238E27FC236}">
                <a16:creationId xmlns:a16="http://schemas.microsoft.com/office/drawing/2014/main" id="{9DE9AC6E-4F94-162F-998C-D6943ADF4F91}"/>
              </a:ext>
            </a:extLst>
          </p:cNvPr>
          <p:cNvSpPr txBox="1">
            <a:spLocks/>
          </p:cNvSpPr>
          <p:nvPr/>
        </p:nvSpPr>
        <p:spPr>
          <a:xfrm>
            <a:off x="6826893" y="2332154"/>
            <a:ext cx="2510510" cy="71875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Ordered list</a:t>
            </a:r>
            <a:endParaRPr lang="hr-HR" dirty="0">
              <a:latin typeface="Bahnschrift SemiLight" panose="020B0502040204020203" pitchFamily="34" charset="0"/>
            </a:endParaRPr>
          </a:p>
        </p:txBody>
      </p:sp>
    </p:spTree>
    <p:extLst>
      <p:ext uri="{BB962C8B-B14F-4D97-AF65-F5344CB8AC3E}">
        <p14:creationId xmlns:p14="http://schemas.microsoft.com/office/powerpoint/2010/main" val="320817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07B8-5D3C-7B16-9E65-46BE90AC84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AF7871-BBD2-3703-C767-960DE6AEAA77}"/>
              </a:ext>
            </a:extLst>
          </p:cNvPr>
          <p:cNvSpPr>
            <a:spLocks noGrp="1"/>
          </p:cNvSpPr>
          <p:nvPr>
            <p:ph type="title"/>
          </p:nvPr>
        </p:nvSpPr>
        <p:spPr/>
        <p:txBody>
          <a:bodyPr/>
          <a:lstStyle/>
          <a:p>
            <a:r>
              <a:rPr lang="en-US" dirty="0"/>
              <a:t>HTML PARAGRAF</a:t>
            </a:r>
            <a:endParaRPr lang="hr-HR" dirty="0"/>
          </a:p>
        </p:txBody>
      </p:sp>
      <p:sp>
        <p:nvSpPr>
          <p:cNvPr id="6" name="Content Placeholder 1">
            <a:extLst>
              <a:ext uri="{FF2B5EF4-FFF2-40B4-BE49-F238E27FC236}">
                <a16:creationId xmlns:a16="http://schemas.microsoft.com/office/drawing/2014/main" id="{B1903C23-8647-5E8F-D632-D1BF9B18C3CB}"/>
              </a:ext>
            </a:extLst>
          </p:cNvPr>
          <p:cNvSpPr txBox="1">
            <a:spLocks/>
          </p:cNvSpPr>
          <p:nvPr/>
        </p:nvSpPr>
        <p:spPr>
          <a:xfrm>
            <a:off x="907544" y="2251276"/>
            <a:ext cx="9298052" cy="123444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The paragraph element&lt;p&gt; is used to format the text into separate paragraphs
👉 Without &lt;p&gt; tags, all the text would be in one long block.
👉 It separates the text and adds visual spacing between paragraphs.
👉 Screen readers use &lt;p&gt; labels to help visually impaired users navigate through text</a:t>
            </a:r>
            <a:endParaRPr lang="hr-HR" dirty="0">
              <a:latin typeface="Bahnschrift SemiLight" panose="020B0502040204020203" pitchFamily="34" charset="0"/>
            </a:endParaRPr>
          </a:p>
        </p:txBody>
      </p:sp>
      <p:pic>
        <p:nvPicPr>
          <p:cNvPr id="8" name="Picture 7">
            <a:extLst>
              <a:ext uri="{FF2B5EF4-FFF2-40B4-BE49-F238E27FC236}">
                <a16:creationId xmlns:a16="http://schemas.microsoft.com/office/drawing/2014/main" id="{10054602-C9F7-E275-3578-0CA8B1DCC2D9}"/>
              </a:ext>
            </a:extLst>
          </p:cNvPr>
          <p:cNvPicPr>
            <a:picLocks noChangeAspect="1"/>
          </p:cNvPicPr>
          <p:nvPr/>
        </p:nvPicPr>
        <p:blipFill>
          <a:blip r:embed="rId3"/>
          <a:stretch>
            <a:fillRect/>
          </a:stretch>
        </p:blipFill>
        <p:spPr>
          <a:xfrm>
            <a:off x="116917" y="5371360"/>
            <a:ext cx="5002154" cy="1121515"/>
          </a:xfrm>
          <a:prstGeom prst="rect">
            <a:avLst/>
          </a:prstGeom>
        </p:spPr>
      </p:pic>
      <p:pic>
        <p:nvPicPr>
          <p:cNvPr id="12" name="Picture 11">
            <a:extLst>
              <a:ext uri="{FF2B5EF4-FFF2-40B4-BE49-F238E27FC236}">
                <a16:creationId xmlns:a16="http://schemas.microsoft.com/office/drawing/2014/main" id="{5874A298-F4EF-80B6-80D1-E1DC3ED969EA}"/>
              </a:ext>
            </a:extLst>
          </p:cNvPr>
          <p:cNvPicPr>
            <a:picLocks noChangeAspect="1"/>
          </p:cNvPicPr>
          <p:nvPr/>
        </p:nvPicPr>
        <p:blipFill>
          <a:blip r:embed="rId4"/>
          <a:stretch>
            <a:fillRect/>
          </a:stretch>
        </p:blipFill>
        <p:spPr>
          <a:xfrm>
            <a:off x="5409613" y="5371361"/>
            <a:ext cx="6188666" cy="1121514"/>
          </a:xfrm>
          <a:prstGeom prst="rect">
            <a:avLst/>
          </a:prstGeom>
        </p:spPr>
      </p:pic>
    </p:spTree>
    <p:extLst>
      <p:ext uri="{BB962C8B-B14F-4D97-AF65-F5344CB8AC3E}">
        <p14:creationId xmlns:p14="http://schemas.microsoft.com/office/powerpoint/2010/main" val="415974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Version</a:t>
            </a:r>
            <a:r>
              <a:rPr lang="en-US" dirty="0"/>
              <a:t> control system</a:t>
            </a:r>
          </a:p>
        </p:txBody>
      </p:sp>
    </p:spTree>
    <p:extLst>
      <p:ext uri="{BB962C8B-B14F-4D97-AF65-F5344CB8AC3E}">
        <p14:creationId xmlns:p14="http://schemas.microsoft.com/office/powerpoint/2010/main" val="2751914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1AC80-63AF-54CE-9195-581DBB247A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FA13E8-D403-F29A-098C-B43B46A01926}"/>
              </a:ext>
            </a:extLst>
          </p:cNvPr>
          <p:cNvSpPr>
            <a:spLocks noGrp="1"/>
          </p:cNvSpPr>
          <p:nvPr>
            <p:ph type="title"/>
          </p:nvPr>
        </p:nvSpPr>
        <p:spPr/>
        <p:txBody>
          <a:bodyPr/>
          <a:lstStyle/>
          <a:p>
            <a:r>
              <a:rPr lang="en-US" dirty="0"/>
              <a:t>HTML LISTS</a:t>
            </a:r>
            <a:endParaRPr lang="hr-HR" dirty="0"/>
          </a:p>
        </p:txBody>
      </p:sp>
      <p:sp>
        <p:nvSpPr>
          <p:cNvPr id="2" name="Content Placeholder 1">
            <a:extLst>
              <a:ext uri="{FF2B5EF4-FFF2-40B4-BE49-F238E27FC236}">
                <a16:creationId xmlns:a16="http://schemas.microsoft.com/office/drawing/2014/main" id="{48B9E64E-FEDA-A2A1-3565-D5A56548EDCC}"/>
              </a:ext>
            </a:extLst>
          </p:cNvPr>
          <p:cNvSpPr txBox="1">
            <a:spLocks/>
          </p:cNvSpPr>
          <p:nvPr/>
        </p:nvSpPr>
        <p:spPr>
          <a:xfrm>
            <a:off x="971982" y="1841394"/>
            <a:ext cx="7649504" cy="121111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Bahnschrift SemiLight" panose="020B0502040204020203" pitchFamily="34" charset="0"/>
              </a:rPr>
              <a:t>Common mistakes to avoid</a:t>
            </a:r>
            <a:r>
              <a:rPr lang="en-US" sz="2000" dirty="0">
                <a:latin typeface="Bahnschrift SemiLight" panose="020B0502040204020203" pitchFamily="34" charset="0"/>
              </a:rPr>
              <a:t>
Forgetting to close tags </a:t>
            </a:r>
            <a:r>
              <a:rPr lang="en-US" sz="2000" b="1" dirty="0">
                <a:latin typeface="Bahnschrift SemiLight" panose="020B0502040204020203" pitchFamily="34" charset="0"/>
              </a:rPr>
              <a:t>(&lt;/ul&gt; or &lt;/</a:t>
            </a:r>
            <a:r>
              <a:rPr lang="en-US" sz="2000" b="1" dirty="0" err="1">
                <a:latin typeface="Bahnschrift SemiLight" panose="020B0502040204020203" pitchFamily="34" charset="0"/>
              </a:rPr>
              <a:t>ol</a:t>
            </a:r>
            <a:r>
              <a:rPr lang="en-US" sz="2000" b="1" dirty="0">
                <a:latin typeface="Bahnschrift SemiLight" panose="020B0502040204020203" pitchFamily="34" charset="0"/>
              </a:rPr>
              <a:t>&gt;).</a:t>
            </a:r>
          </a:p>
          <a:p>
            <a:pPr algn="l"/>
            <a:br>
              <a:rPr lang="en-US" sz="2000" dirty="0">
                <a:latin typeface="Bahnschrift SemiLight" panose="020B0502040204020203" pitchFamily="34" charset="0"/>
              </a:rPr>
            </a:br>
            <a:r>
              <a:rPr lang="en-US" sz="2000" dirty="0">
                <a:latin typeface="Bahnschrift SemiLight" panose="020B0502040204020203" pitchFamily="34" charset="0"/>
              </a:rPr>
              <a:t>Incorrect code indentation, making it difficult to read and maintain.</a:t>
            </a:r>
          </a:p>
          <a:p>
            <a:pPr algn="l"/>
            <a:br>
              <a:rPr lang="en-US" sz="2000" dirty="0">
                <a:latin typeface="Bahnschrift SemiLight" panose="020B0502040204020203" pitchFamily="34" charset="0"/>
              </a:rPr>
            </a:br>
            <a:r>
              <a:rPr lang="en-US" sz="2000" dirty="0">
                <a:latin typeface="Bahnschrift SemiLight" panose="020B0502040204020203" pitchFamily="34" charset="0"/>
              </a:rPr>
              <a:t>Setting &lt;/li&gt; before closing a nested list instead of after it.</a:t>
            </a:r>
          </a:p>
        </p:txBody>
      </p:sp>
      <p:pic>
        <p:nvPicPr>
          <p:cNvPr id="8" name="Picture 7">
            <a:extLst>
              <a:ext uri="{FF2B5EF4-FFF2-40B4-BE49-F238E27FC236}">
                <a16:creationId xmlns:a16="http://schemas.microsoft.com/office/drawing/2014/main" id="{E52447EC-40C3-B497-3F3D-666D8B84FA8C}"/>
              </a:ext>
            </a:extLst>
          </p:cNvPr>
          <p:cNvPicPr>
            <a:picLocks noChangeAspect="1"/>
          </p:cNvPicPr>
          <p:nvPr/>
        </p:nvPicPr>
        <p:blipFill>
          <a:blip r:embed="rId2"/>
          <a:stretch>
            <a:fillRect/>
          </a:stretch>
        </p:blipFill>
        <p:spPr>
          <a:xfrm>
            <a:off x="838199" y="4359729"/>
            <a:ext cx="4940899" cy="2198582"/>
          </a:xfrm>
          <a:prstGeom prst="rect">
            <a:avLst/>
          </a:prstGeom>
        </p:spPr>
      </p:pic>
      <p:pic>
        <p:nvPicPr>
          <p:cNvPr id="12" name="Picture 11">
            <a:extLst>
              <a:ext uri="{FF2B5EF4-FFF2-40B4-BE49-F238E27FC236}">
                <a16:creationId xmlns:a16="http://schemas.microsoft.com/office/drawing/2014/main" id="{49C44FA7-0A7B-940C-CBA5-070D882792EF}"/>
              </a:ext>
            </a:extLst>
          </p:cNvPr>
          <p:cNvPicPr>
            <a:picLocks noChangeAspect="1"/>
          </p:cNvPicPr>
          <p:nvPr/>
        </p:nvPicPr>
        <p:blipFill>
          <a:blip r:embed="rId3"/>
          <a:stretch>
            <a:fillRect/>
          </a:stretch>
        </p:blipFill>
        <p:spPr>
          <a:xfrm>
            <a:off x="8834974" y="4055708"/>
            <a:ext cx="3297343" cy="2437167"/>
          </a:xfrm>
          <a:prstGeom prst="rect">
            <a:avLst/>
          </a:prstGeom>
        </p:spPr>
      </p:pic>
      <p:pic>
        <p:nvPicPr>
          <p:cNvPr id="16" name="Picture 15">
            <a:extLst>
              <a:ext uri="{FF2B5EF4-FFF2-40B4-BE49-F238E27FC236}">
                <a16:creationId xmlns:a16="http://schemas.microsoft.com/office/drawing/2014/main" id="{C7CD0FCD-6898-AADE-03C5-D6755E438960}"/>
              </a:ext>
            </a:extLst>
          </p:cNvPr>
          <p:cNvPicPr>
            <a:picLocks noChangeAspect="1"/>
          </p:cNvPicPr>
          <p:nvPr/>
        </p:nvPicPr>
        <p:blipFill>
          <a:blip r:embed="rId4"/>
          <a:stretch>
            <a:fillRect/>
          </a:stretch>
        </p:blipFill>
        <p:spPr>
          <a:xfrm>
            <a:off x="5992586" y="4359729"/>
            <a:ext cx="2628900" cy="2464594"/>
          </a:xfrm>
          <a:prstGeom prst="rect">
            <a:avLst/>
          </a:prstGeom>
        </p:spPr>
      </p:pic>
    </p:spTree>
    <p:extLst>
      <p:ext uri="{BB962C8B-B14F-4D97-AF65-F5344CB8AC3E}">
        <p14:creationId xmlns:p14="http://schemas.microsoft.com/office/powerpoint/2010/main" val="4184091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2F9D9-FCFB-E1E0-7CC2-32EF4ECC04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83616E-DFFE-7002-B38C-61390838622F}"/>
              </a:ext>
            </a:extLst>
          </p:cNvPr>
          <p:cNvSpPr>
            <a:spLocks noGrp="1"/>
          </p:cNvSpPr>
          <p:nvPr>
            <p:ph type="title"/>
          </p:nvPr>
        </p:nvSpPr>
        <p:spPr/>
        <p:txBody>
          <a:bodyPr/>
          <a:lstStyle/>
          <a:p>
            <a:r>
              <a:rPr lang="en-US" dirty="0"/>
              <a:t>HTML LIST – EXERCISE 2</a:t>
            </a:r>
            <a:endParaRPr lang="hr-HR" dirty="0"/>
          </a:p>
        </p:txBody>
      </p:sp>
      <p:sp>
        <p:nvSpPr>
          <p:cNvPr id="2" name="Content Placeholder 1">
            <a:extLst>
              <a:ext uri="{FF2B5EF4-FFF2-40B4-BE49-F238E27FC236}">
                <a16:creationId xmlns:a16="http://schemas.microsoft.com/office/drawing/2014/main" id="{54714402-9DB1-5E36-481A-137B83AB33B2}"/>
              </a:ext>
            </a:extLst>
          </p:cNvPr>
          <p:cNvSpPr txBox="1">
            <a:spLocks/>
          </p:cNvSpPr>
          <p:nvPr/>
        </p:nvSpPr>
        <p:spPr>
          <a:xfrm>
            <a:off x="1159329" y="3713264"/>
            <a:ext cx="6482442" cy="92405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Recreate image in html code</a:t>
            </a:r>
            <a:endParaRPr lang="hr-HR" dirty="0">
              <a:latin typeface="Bahnschrift SemiLight" panose="020B0502040204020203" pitchFamily="34" charset="0"/>
            </a:endParaRPr>
          </a:p>
        </p:txBody>
      </p:sp>
      <p:pic>
        <p:nvPicPr>
          <p:cNvPr id="6" name="Picture 5">
            <a:extLst>
              <a:ext uri="{FF2B5EF4-FFF2-40B4-BE49-F238E27FC236}">
                <a16:creationId xmlns:a16="http://schemas.microsoft.com/office/drawing/2014/main" id="{F34FA3A6-CAC4-8F98-7C21-46C4C28DD0F5}"/>
              </a:ext>
            </a:extLst>
          </p:cNvPr>
          <p:cNvPicPr>
            <a:picLocks noChangeAspect="1"/>
          </p:cNvPicPr>
          <p:nvPr/>
        </p:nvPicPr>
        <p:blipFill>
          <a:blip r:embed="rId3"/>
          <a:stretch>
            <a:fillRect/>
          </a:stretch>
        </p:blipFill>
        <p:spPr>
          <a:xfrm>
            <a:off x="6239658" y="1895515"/>
            <a:ext cx="5467928" cy="4789024"/>
          </a:xfrm>
          <a:prstGeom prst="rect">
            <a:avLst/>
          </a:prstGeom>
        </p:spPr>
      </p:pic>
    </p:spTree>
    <p:extLst>
      <p:ext uri="{BB962C8B-B14F-4D97-AF65-F5344CB8AC3E}">
        <p14:creationId xmlns:p14="http://schemas.microsoft.com/office/powerpoint/2010/main" val="265138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DB8B0-9819-43AE-B477-1CE80CB677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15E8B3-4838-AA4B-F2B7-F9E3BD5AE96F}"/>
              </a:ext>
            </a:extLst>
          </p:cNvPr>
          <p:cNvSpPr>
            <a:spLocks noGrp="1"/>
          </p:cNvSpPr>
          <p:nvPr>
            <p:ph type="title"/>
          </p:nvPr>
        </p:nvSpPr>
        <p:spPr/>
        <p:txBody>
          <a:bodyPr/>
          <a:lstStyle/>
          <a:p>
            <a:r>
              <a:rPr lang="en-US" dirty="0"/>
              <a:t>HTML ATTRIBUTES</a:t>
            </a:r>
            <a:endParaRPr lang="hr-HR" dirty="0"/>
          </a:p>
        </p:txBody>
      </p:sp>
      <p:sp>
        <p:nvSpPr>
          <p:cNvPr id="6" name="Content Placeholder 1">
            <a:extLst>
              <a:ext uri="{FF2B5EF4-FFF2-40B4-BE49-F238E27FC236}">
                <a16:creationId xmlns:a16="http://schemas.microsoft.com/office/drawing/2014/main" id="{AF532007-A62D-0E27-6EC5-9FC6505A399B}"/>
              </a:ext>
            </a:extLst>
          </p:cNvPr>
          <p:cNvSpPr txBox="1">
            <a:spLocks/>
          </p:cNvSpPr>
          <p:nvPr/>
        </p:nvSpPr>
        <p:spPr>
          <a:xfrm>
            <a:off x="843643" y="1956130"/>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HTML elements can have attributes that add additional information about the element.
Attributes are located inside the opening tag</a:t>
            </a:r>
            <a:endParaRPr lang="hr-HR" dirty="0">
              <a:latin typeface="Bahnschrift SemiLight" panose="020B0502040204020203" pitchFamily="34" charset="0"/>
            </a:endParaRPr>
          </a:p>
        </p:txBody>
      </p:sp>
      <p:pic>
        <p:nvPicPr>
          <p:cNvPr id="4" name="Picture 3">
            <a:extLst>
              <a:ext uri="{FF2B5EF4-FFF2-40B4-BE49-F238E27FC236}">
                <a16:creationId xmlns:a16="http://schemas.microsoft.com/office/drawing/2014/main" id="{1986A81F-31E3-3324-462F-DAEB763A1489}"/>
              </a:ext>
            </a:extLst>
          </p:cNvPr>
          <p:cNvPicPr>
            <a:picLocks noChangeAspect="1"/>
          </p:cNvPicPr>
          <p:nvPr/>
        </p:nvPicPr>
        <p:blipFill>
          <a:blip r:embed="rId3"/>
          <a:stretch>
            <a:fillRect/>
          </a:stretch>
        </p:blipFill>
        <p:spPr>
          <a:xfrm>
            <a:off x="838200" y="3434440"/>
            <a:ext cx="5934486" cy="989081"/>
          </a:xfrm>
          <a:prstGeom prst="rect">
            <a:avLst/>
          </a:prstGeom>
        </p:spPr>
      </p:pic>
      <p:pic>
        <p:nvPicPr>
          <p:cNvPr id="5" name="Picture 4">
            <a:extLst>
              <a:ext uri="{FF2B5EF4-FFF2-40B4-BE49-F238E27FC236}">
                <a16:creationId xmlns:a16="http://schemas.microsoft.com/office/drawing/2014/main" id="{28A2EA98-DB64-85E8-5745-447E1C3FB216}"/>
              </a:ext>
            </a:extLst>
          </p:cNvPr>
          <p:cNvPicPr>
            <a:picLocks noChangeAspect="1"/>
          </p:cNvPicPr>
          <p:nvPr/>
        </p:nvPicPr>
        <p:blipFill>
          <a:blip r:embed="rId4"/>
          <a:stretch>
            <a:fillRect/>
          </a:stretch>
        </p:blipFill>
        <p:spPr>
          <a:xfrm>
            <a:off x="470113" y="5625437"/>
            <a:ext cx="5507355" cy="561975"/>
          </a:xfrm>
          <a:prstGeom prst="rect">
            <a:avLst/>
          </a:prstGeom>
        </p:spPr>
      </p:pic>
      <p:pic>
        <p:nvPicPr>
          <p:cNvPr id="9" name="Picture 8">
            <a:extLst>
              <a:ext uri="{FF2B5EF4-FFF2-40B4-BE49-F238E27FC236}">
                <a16:creationId xmlns:a16="http://schemas.microsoft.com/office/drawing/2014/main" id="{E51A7CAD-5A08-2897-62E4-223DD7D6C575}"/>
              </a:ext>
            </a:extLst>
          </p:cNvPr>
          <p:cNvPicPr>
            <a:picLocks noChangeAspect="1"/>
          </p:cNvPicPr>
          <p:nvPr/>
        </p:nvPicPr>
        <p:blipFill>
          <a:blip r:embed="rId5"/>
          <a:stretch>
            <a:fillRect/>
          </a:stretch>
        </p:blipFill>
        <p:spPr>
          <a:xfrm>
            <a:off x="6214534" y="5685606"/>
            <a:ext cx="5934486" cy="734035"/>
          </a:xfrm>
          <a:prstGeom prst="rect">
            <a:avLst/>
          </a:prstGeom>
        </p:spPr>
      </p:pic>
      <p:sp>
        <p:nvSpPr>
          <p:cNvPr id="13" name="Content Placeholder 1">
            <a:extLst>
              <a:ext uri="{FF2B5EF4-FFF2-40B4-BE49-F238E27FC236}">
                <a16:creationId xmlns:a16="http://schemas.microsoft.com/office/drawing/2014/main" id="{02C6B2FF-07E0-4E3A-6E6E-EE1C7DC59C9A}"/>
              </a:ext>
            </a:extLst>
          </p:cNvPr>
          <p:cNvSpPr txBox="1">
            <a:spLocks/>
          </p:cNvSpPr>
          <p:nvPr/>
        </p:nvSpPr>
        <p:spPr>
          <a:xfrm>
            <a:off x="2404152" y="5077540"/>
            <a:ext cx="1639279"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Specific</a:t>
            </a:r>
            <a:endParaRPr lang="hr-HR" sz="2000" dirty="0">
              <a:latin typeface="Bahnschrift SemiLight" panose="020B0502040204020203" pitchFamily="34" charset="0"/>
            </a:endParaRPr>
          </a:p>
        </p:txBody>
      </p:sp>
      <p:sp>
        <p:nvSpPr>
          <p:cNvPr id="14" name="Content Placeholder 1">
            <a:extLst>
              <a:ext uri="{FF2B5EF4-FFF2-40B4-BE49-F238E27FC236}">
                <a16:creationId xmlns:a16="http://schemas.microsoft.com/office/drawing/2014/main" id="{CB09D1AE-E74D-2481-9D91-4EB85D6CF43C}"/>
              </a:ext>
            </a:extLst>
          </p:cNvPr>
          <p:cNvSpPr txBox="1">
            <a:spLocks/>
          </p:cNvSpPr>
          <p:nvPr/>
        </p:nvSpPr>
        <p:spPr>
          <a:xfrm>
            <a:off x="7922519" y="5077540"/>
            <a:ext cx="1639279"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Global</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160014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5A46C-E313-1363-61C5-DA0F89278B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7A5A8B-4252-4364-7B44-54A3A9D4ACDB}"/>
              </a:ext>
            </a:extLst>
          </p:cNvPr>
          <p:cNvSpPr>
            <a:spLocks noGrp="1"/>
          </p:cNvSpPr>
          <p:nvPr>
            <p:ph type="title"/>
          </p:nvPr>
        </p:nvSpPr>
        <p:spPr/>
        <p:txBody>
          <a:bodyPr/>
          <a:lstStyle/>
          <a:p>
            <a:r>
              <a:rPr lang="en-US" dirty="0"/>
              <a:t>HTML ANCHOR</a:t>
            </a:r>
            <a:endParaRPr lang="hr-HR" dirty="0"/>
          </a:p>
        </p:txBody>
      </p:sp>
      <p:sp>
        <p:nvSpPr>
          <p:cNvPr id="6" name="Content Placeholder 1">
            <a:extLst>
              <a:ext uri="{FF2B5EF4-FFF2-40B4-BE49-F238E27FC236}">
                <a16:creationId xmlns:a16="http://schemas.microsoft.com/office/drawing/2014/main" id="{9C5F4E99-6608-6ECA-95C5-EF80C7A6B426}"/>
              </a:ext>
            </a:extLst>
          </p:cNvPr>
          <p:cNvSpPr txBox="1">
            <a:spLocks/>
          </p:cNvSpPr>
          <p:nvPr/>
        </p:nvSpPr>
        <p:spPr>
          <a:xfrm>
            <a:off x="977961" y="2265890"/>
            <a:ext cx="9298052" cy="1803190"/>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Allows the creation of hyperlinks
- The </a:t>
            </a:r>
            <a:r>
              <a:rPr lang="en-US" dirty="0" err="1">
                <a:latin typeface="Bahnschrift SemiLight" panose="020B0502040204020203" pitchFamily="34" charset="0"/>
              </a:rPr>
              <a:t>href</a:t>
            </a:r>
            <a:r>
              <a:rPr lang="en-US" dirty="0">
                <a:latin typeface="Bahnschrift SemiLight" panose="020B0502040204020203" pitchFamily="34" charset="0"/>
              </a:rPr>
              <a:t> attribute specifies the URL to which the link leads. </a:t>
            </a:r>
          </a:p>
          <a:p>
            <a:pPr algn="l"/>
            <a:r>
              <a:rPr lang="en-US" dirty="0">
                <a:latin typeface="Bahnschrift SemiLight" panose="020B0502040204020203" pitchFamily="34" charset="0"/>
              </a:rPr>
              <a:t>- Attributes are located inside the opening tag
 - Without the </a:t>
            </a:r>
            <a:r>
              <a:rPr lang="en-US" dirty="0" err="1">
                <a:latin typeface="Bahnschrift SemiLight" panose="020B0502040204020203" pitchFamily="34" charset="0"/>
              </a:rPr>
              <a:t>href</a:t>
            </a:r>
            <a:r>
              <a:rPr lang="en-US" dirty="0">
                <a:latin typeface="Bahnschrift SemiLight" panose="020B0502040204020203" pitchFamily="34" charset="0"/>
              </a:rPr>
              <a:t> attribute, the link is not active</a:t>
            </a:r>
            <a:endParaRPr lang="en-US" b="1" dirty="0">
              <a:latin typeface="Bahnschrift SemiLight" panose="020B0502040204020203" pitchFamily="34" charset="0"/>
            </a:endParaRPr>
          </a:p>
          <a:p>
            <a:pPr algn="l"/>
            <a:endParaRPr lang="hr-HR" dirty="0">
              <a:latin typeface="Bahnschrift SemiLight" panose="020B0502040204020203" pitchFamily="34" charset="0"/>
            </a:endParaRPr>
          </a:p>
        </p:txBody>
      </p:sp>
      <p:pic>
        <p:nvPicPr>
          <p:cNvPr id="2" name="Picture 1">
            <a:extLst>
              <a:ext uri="{FF2B5EF4-FFF2-40B4-BE49-F238E27FC236}">
                <a16:creationId xmlns:a16="http://schemas.microsoft.com/office/drawing/2014/main" id="{4A38586D-5E58-3609-A21D-C04C3E2F7F9F}"/>
              </a:ext>
            </a:extLst>
          </p:cNvPr>
          <p:cNvPicPr>
            <a:picLocks noChangeAspect="1"/>
          </p:cNvPicPr>
          <p:nvPr/>
        </p:nvPicPr>
        <p:blipFill>
          <a:blip r:embed="rId3"/>
          <a:stretch>
            <a:fillRect/>
          </a:stretch>
        </p:blipFill>
        <p:spPr>
          <a:xfrm>
            <a:off x="1124589" y="4451321"/>
            <a:ext cx="8867959" cy="883117"/>
          </a:xfrm>
          <a:prstGeom prst="rect">
            <a:avLst/>
          </a:prstGeom>
        </p:spPr>
      </p:pic>
    </p:spTree>
    <p:extLst>
      <p:ext uri="{BB962C8B-B14F-4D97-AF65-F5344CB8AC3E}">
        <p14:creationId xmlns:p14="http://schemas.microsoft.com/office/powerpoint/2010/main" val="280485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571D-148A-ADD3-2AD9-BB243045E0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22F40A-2694-A587-2748-9FEECA4BCEDB}"/>
              </a:ext>
            </a:extLst>
          </p:cNvPr>
          <p:cNvSpPr>
            <a:spLocks noGrp="1"/>
          </p:cNvSpPr>
          <p:nvPr>
            <p:ph type="title"/>
          </p:nvPr>
        </p:nvSpPr>
        <p:spPr/>
        <p:txBody>
          <a:bodyPr/>
          <a:lstStyle/>
          <a:p>
            <a:r>
              <a:rPr lang="en-US" dirty="0"/>
              <a:t>HTML IMAGE</a:t>
            </a:r>
            <a:endParaRPr lang="hr-HR" dirty="0"/>
          </a:p>
        </p:txBody>
      </p:sp>
      <p:pic>
        <p:nvPicPr>
          <p:cNvPr id="5" name="Picture 4">
            <a:extLst>
              <a:ext uri="{FF2B5EF4-FFF2-40B4-BE49-F238E27FC236}">
                <a16:creationId xmlns:a16="http://schemas.microsoft.com/office/drawing/2014/main" id="{F6C624A7-5EA5-F8F3-FFAA-32E60BC243AB}"/>
              </a:ext>
            </a:extLst>
          </p:cNvPr>
          <p:cNvPicPr>
            <a:picLocks noChangeAspect="1"/>
          </p:cNvPicPr>
          <p:nvPr/>
        </p:nvPicPr>
        <p:blipFill>
          <a:blip r:embed="rId3"/>
          <a:stretch>
            <a:fillRect/>
          </a:stretch>
        </p:blipFill>
        <p:spPr>
          <a:xfrm>
            <a:off x="1204006" y="3592105"/>
            <a:ext cx="8379164" cy="585728"/>
          </a:xfrm>
          <a:prstGeom prst="rect">
            <a:avLst/>
          </a:prstGeom>
        </p:spPr>
      </p:pic>
      <p:sp>
        <p:nvSpPr>
          <p:cNvPr id="7" name="Content Placeholder 1">
            <a:extLst>
              <a:ext uri="{FF2B5EF4-FFF2-40B4-BE49-F238E27FC236}">
                <a16:creationId xmlns:a16="http://schemas.microsoft.com/office/drawing/2014/main" id="{CDC50EE5-B3D2-21CA-44AE-070C2375EA78}"/>
              </a:ext>
            </a:extLst>
          </p:cNvPr>
          <p:cNvSpPr txBox="1">
            <a:spLocks/>
          </p:cNvSpPr>
          <p:nvPr/>
        </p:nvSpPr>
        <p:spPr>
          <a:xfrm>
            <a:off x="975406" y="1939679"/>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 Allows you to add images to our websites
- The </a:t>
            </a:r>
            <a:r>
              <a:rPr lang="en-US" dirty="0" err="1">
                <a:latin typeface="Bahnschrift SemiLight" panose="020B0502040204020203" pitchFamily="34" charset="0"/>
              </a:rPr>
              <a:t>src</a:t>
            </a:r>
            <a:r>
              <a:rPr lang="en-US" dirty="0">
                <a:latin typeface="Bahnschrift SemiLight" panose="020B0502040204020203" pitchFamily="34" charset="0"/>
              </a:rPr>
              <a:t> attribute (source) defines the source of the image 
&lt;</a:t>
            </a:r>
            <a:r>
              <a:rPr lang="en-US" dirty="0" err="1">
                <a:latin typeface="Bahnschrift SemiLight" panose="020B0502040204020203" pitchFamily="34" charset="0"/>
              </a:rPr>
              <a:t>img</a:t>
            </a:r>
            <a:r>
              <a:rPr lang="en-US" dirty="0">
                <a:latin typeface="Bahnschrift SemiLight" panose="020B0502040204020203" pitchFamily="34" charset="0"/>
              </a:rPr>
              <a:t>&gt; It doesn't have a closing tag, because it's a void element.</a:t>
            </a:r>
            <a:endParaRPr lang="hr-HR" dirty="0">
              <a:latin typeface="Bahnschrift SemiLight" panose="020B0502040204020203" pitchFamily="34" charset="0"/>
            </a:endParaRPr>
          </a:p>
        </p:txBody>
      </p:sp>
      <p:sp>
        <p:nvSpPr>
          <p:cNvPr id="9" name="TextBox 8">
            <a:extLst>
              <a:ext uri="{FF2B5EF4-FFF2-40B4-BE49-F238E27FC236}">
                <a16:creationId xmlns:a16="http://schemas.microsoft.com/office/drawing/2014/main" id="{015202D8-04E2-DD77-CB77-69C12BB8C5A7}"/>
              </a:ext>
            </a:extLst>
          </p:cNvPr>
          <p:cNvSpPr txBox="1"/>
          <p:nvPr/>
        </p:nvSpPr>
        <p:spPr>
          <a:xfrm>
            <a:off x="1204006" y="4426824"/>
            <a:ext cx="6095256" cy="1938992"/>
          </a:xfrm>
          <a:prstGeom prst="rect">
            <a:avLst/>
          </a:prstGeom>
          <a:noFill/>
        </p:spPr>
        <p:txBody>
          <a:bodyPr wrap="square">
            <a:spAutoFit/>
          </a:bodyPr>
          <a:lstStyle/>
          <a:p>
            <a:r>
              <a:rPr lang="en-US" sz="2400" dirty="0">
                <a:latin typeface="Bahnschrift SemiLight" panose="020B0502040204020203" pitchFamily="34" charset="0"/>
              </a:rPr>
              <a:t>Why is alt important?
 - Helps blind and visually impaired people understand the content of the image.
 - When an image can't load, alt text is displayed.</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711893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7D2EE-8762-5062-57FB-31B0377504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91F44B-9EEC-49F2-262C-6EB85B958CF2}"/>
              </a:ext>
            </a:extLst>
          </p:cNvPr>
          <p:cNvSpPr>
            <a:spLocks noGrp="1"/>
          </p:cNvSpPr>
          <p:nvPr>
            <p:ph type="title"/>
          </p:nvPr>
        </p:nvSpPr>
        <p:spPr/>
        <p:txBody>
          <a:bodyPr/>
          <a:lstStyle/>
          <a:p>
            <a:r>
              <a:rPr lang="en-US" dirty="0"/>
              <a:t>HTML ATTRIBUTES – EXERCISE 3</a:t>
            </a:r>
            <a:endParaRPr lang="hr-HR" dirty="0"/>
          </a:p>
        </p:txBody>
      </p:sp>
      <p:sp>
        <p:nvSpPr>
          <p:cNvPr id="2" name="Content Placeholder 1">
            <a:extLst>
              <a:ext uri="{FF2B5EF4-FFF2-40B4-BE49-F238E27FC236}">
                <a16:creationId xmlns:a16="http://schemas.microsoft.com/office/drawing/2014/main" id="{3ED92F72-BE77-AEA4-08CE-F5E97E6B6B47}"/>
              </a:ext>
            </a:extLst>
          </p:cNvPr>
          <p:cNvSpPr txBox="1">
            <a:spLocks/>
          </p:cNvSpPr>
          <p:nvPr/>
        </p:nvSpPr>
        <p:spPr>
          <a:xfrm>
            <a:off x="1776454" y="2517790"/>
            <a:ext cx="7944901" cy="72714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Go to </a:t>
            </a:r>
            <a:r>
              <a:rPr lang="hr-HR" sz="2000" i="1" dirty="0">
                <a:latin typeface="Bahnschrift SemiLight" panose="020B0502040204020203" pitchFamily="34" charset="0"/>
                <a:hlinkClick r:id="rId3" action="ppaction://hlinkfile"/>
              </a:rPr>
              <a:t>://www.w3schools.com/html/html_attributes.asp</a:t>
            </a:r>
            <a:r>
              <a:rPr lang="en-US" sz="2000" i="1" dirty="0">
                <a:latin typeface="Bahnschrift SemiLight" panose="020B0502040204020203" pitchFamily="34" charset="0"/>
                <a:hlinkClick r:id="rId3" action="ppaction://hlinkfile"/>
              </a:rPr>
              <a:t> </a:t>
            </a:r>
            <a:r>
              <a:rPr lang="en-US" sz="2000" dirty="0">
                <a:latin typeface="Bahnschrift SemiLight" panose="020B0502040204020203" pitchFamily="34" charset="0"/>
              </a:rPr>
              <a:t>and practice the quiz</a:t>
            </a:r>
            <a:endParaRPr lang="hr-HR" sz="20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37506D2B-0516-2741-7633-63AE2C409339}"/>
              </a:ext>
            </a:extLst>
          </p:cNvPr>
          <p:cNvPicPr>
            <a:picLocks noChangeAspect="1"/>
          </p:cNvPicPr>
          <p:nvPr/>
        </p:nvPicPr>
        <p:blipFill>
          <a:blip r:embed="rId4"/>
          <a:stretch>
            <a:fillRect/>
          </a:stretch>
        </p:blipFill>
        <p:spPr>
          <a:xfrm>
            <a:off x="1776454" y="3429000"/>
            <a:ext cx="8230859" cy="3113984"/>
          </a:xfrm>
          <a:prstGeom prst="rect">
            <a:avLst/>
          </a:prstGeom>
        </p:spPr>
      </p:pic>
      <p:pic>
        <p:nvPicPr>
          <p:cNvPr id="6" name="Picture 5">
            <a:extLst>
              <a:ext uri="{FF2B5EF4-FFF2-40B4-BE49-F238E27FC236}">
                <a16:creationId xmlns:a16="http://schemas.microsoft.com/office/drawing/2014/main" id="{C2B9088E-5131-54E2-2338-95E2EB629A4C}"/>
              </a:ext>
            </a:extLst>
          </p:cNvPr>
          <p:cNvPicPr>
            <a:picLocks noChangeAspect="1"/>
          </p:cNvPicPr>
          <p:nvPr/>
        </p:nvPicPr>
        <p:blipFill>
          <a:blip r:embed="rId5"/>
          <a:stretch>
            <a:fillRect/>
          </a:stretch>
        </p:blipFill>
        <p:spPr>
          <a:xfrm>
            <a:off x="4804410" y="6400800"/>
            <a:ext cx="3009900" cy="457200"/>
          </a:xfrm>
          <a:prstGeom prst="rect">
            <a:avLst/>
          </a:prstGeom>
        </p:spPr>
      </p:pic>
    </p:spTree>
    <p:extLst>
      <p:ext uri="{BB962C8B-B14F-4D97-AF65-F5344CB8AC3E}">
        <p14:creationId xmlns:p14="http://schemas.microsoft.com/office/powerpoint/2010/main" val="1831936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1E9E2-9EC9-3B41-F692-87FCF041A7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3BF553-EF2B-6F58-8CEC-5A24D7CAFCCA}"/>
              </a:ext>
            </a:extLst>
          </p:cNvPr>
          <p:cNvSpPr>
            <a:spLocks noGrp="1"/>
          </p:cNvSpPr>
          <p:nvPr>
            <p:ph type="title"/>
          </p:nvPr>
        </p:nvSpPr>
        <p:spPr/>
        <p:txBody>
          <a:bodyPr/>
          <a:lstStyle/>
          <a:p>
            <a:r>
              <a:rPr lang="en-US" dirty="0"/>
              <a:t>HTML PATHS</a:t>
            </a:r>
            <a:endParaRPr lang="hr-HR" dirty="0"/>
          </a:p>
        </p:txBody>
      </p:sp>
      <p:sp>
        <p:nvSpPr>
          <p:cNvPr id="6" name="Content Placeholder 1">
            <a:extLst>
              <a:ext uri="{FF2B5EF4-FFF2-40B4-BE49-F238E27FC236}">
                <a16:creationId xmlns:a16="http://schemas.microsoft.com/office/drawing/2014/main" id="{47B38EE8-A27E-6D8C-4A00-39BA41CD8D22}"/>
              </a:ext>
            </a:extLst>
          </p:cNvPr>
          <p:cNvSpPr txBox="1">
            <a:spLocks/>
          </p:cNvSpPr>
          <p:nvPr/>
        </p:nvSpPr>
        <p:spPr>
          <a:xfrm>
            <a:off x="906243" y="1865472"/>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A file path is a unique location on your computer where a specific file or folder is located.
- We can compare it to a real-world address</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E805CAB4-CBFF-F260-6CD3-B7E0854C8DAC}"/>
              </a:ext>
            </a:extLst>
          </p:cNvPr>
          <p:cNvPicPr>
            <a:picLocks noChangeAspect="1"/>
          </p:cNvPicPr>
          <p:nvPr/>
        </p:nvPicPr>
        <p:blipFill>
          <a:blip r:embed="rId3"/>
          <a:stretch>
            <a:fillRect/>
          </a:stretch>
        </p:blipFill>
        <p:spPr>
          <a:xfrm>
            <a:off x="838200" y="4109411"/>
            <a:ext cx="6056439" cy="697144"/>
          </a:xfrm>
          <a:prstGeom prst="rect">
            <a:avLst/>
          </a:prstGeom>
        </p:spPr>
      </p:pic>
      <p:sp>
        <p:nvSpPr>
          <p:cNvPr id="5" name="Content Placeholder 1">
            <a:extLst>
              <a:ext uri="{FF2B5EF4-FFF2-40B4-BE49-F238E27FC236}">
                <a16:creationId xmlns:a16="http://schemas.microsoft.com/office/drawing/2014/main" id="{940B1809-B222-9293-8A38-EF6A23E460A3}"/>
              </a:ext>
            </a:extLst>
          </p:cNvPr>
          <p:cNvSpPr txBox="1">
            <a:spLocks/>
          </p:cNvSpPr>
          <p:nvPr/>
        </p:nvSpPr>
        <p:spPr>
          <a:xfrm>
            <a:off x="803149" y="3586860"/>
            <a:ext cx="2559424"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Absolute path</a:t>
            </a:r>
            <a:endParaRPr lang="hr-HR" sz="2000" dirty="0">
              <a:latin typeface="Bahnschrift SemiLight" panose="020B0502040204020203" pitchFamily="34" charset="0"/>
            </a:endParaRPr>
          </a:p>
        </p:txBody>
      </p:sp>
      <p:sp>
        <p:nvSpPr>
          <p:cNvPr id="7" name="Content Placeholder 1">
            <a:extLst>
              <a:ext uri="{FF2B5EF4-FFF2-40B4-BE49-F238E27FC236}">
                <a16:creationId xmlns:a16="http://schemas.microsoft.com/office/drawing/2014/main" id="{C9BB8112-11F7-3D7D-82DA-0FB380761E9E}"/>
              </a:ext>
            </a:extLst>
          </p:cNvPr>
          <p:cNvSpPr txBox="1">
            <a:spLocks/>
          </p:cNvSpPr>
          <p:nvPr/>
        </p:nvSpPr>
        <p:spPr>
          <a:xfrm>
            <a:off x="7105233" y="3586860"/>
            <a:ext cx="2779664" cy="298154"/>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Relative path</a:t>
            </a:r>
            <a:endParaRPr lang="hr-HR" sz="2000" dirty="0">
              <a:latin typeface="Bahnschrift SemiLight" panose="020B0502040204020203" pitchFamily="34" charset="0"/>
            </a:endParaRPr>
          </a:p>
        </p:txBody>
      </p:sp>
      <p:pic>
        <p:nvPicPr>
          <p:cNvPr id="8" name="Picture 7">
            <a:extLst>
              <a:ext uri="{FF2B5EF4-FFF2-40B4-BE49-F238E27FC236}">
                <a16:creationId xmlns:a16="http://schemas.microsoft.com/office/drawing/2014/main" id="{C0100BB3-A2C6-102C-D899-F6905B3D3D7F}"/>
              </a:ext>
            </a:extLst>
          </p:cNvPr>
          <p:cNvPicPr>
            <a:picLocks noChangeAspect="1"/>
          </p:cNvPicPr>
          <p:nvPr/>
        </p:nvPicPr>
        <p:blipFill>
          <a:blip r:embed="rId4"/>
          <a:stretch>
            <a:fillRect/>
          </a:stretch>
        </p:blipFill>
        <p:spPr>
          <a:xfrm>
            <a:off x="7105233" y="4093033"/>
            <a:ext cx="1962150" cy="466725"/>
          </a:xfrm>
          <a:prstGeom prst="rect">
            <a:avLst/>
          </a:prstGeom>
        </p:spPr>
      </p:pic>
      <p:pic>
        <p:nvPicPr>
          <p:cNvPr id="9" name="Picture 8">
            <a:extLst>
              <a:ext uri="{FF2B5EF4-FFF2-40B4-BE49-F238E27FC236}">
                <a16:creationId xmlns:a16="http://schemas.microsoft.com/office/drawing/2014/main" id="{86546A51-4470-0BA2-98F4-E84A1A7FEE6B}"/>
              </a:ext>
            </a:extLst>
          </p:cNvPr>
          <p:cNvPicPr>
            <a:picLocks noChangeAspect="1"/>
          </p:cNvPicPr>
          <p:nvPr/>
        </p:nvPicPr>
        <p:blipFill>
          <a:blip r:embed="rId5"/>
          <a:stretch>
            <a:fillRect/>
          </a:stretch>
        </p:blipFill>
        <p:spPr>
          <a:xfrm>
            <a:off x="7131749" y="4867812"/>
            <a:ext cx="1714500" cy="542925"/>
          </a:xfrm>
          <a:prstGeom prst="rect">
            <a:avLst/>
          </a:prstGeom>
        </p:spPr>
      </p:pic>
      <p:sp>
        <p:nvSpPr>
          <p:cNvPr id="11" name="TextBox 10">
            <a:extLst>
              <a:ext uri="{FF2B5EF4-FFF2-40B4-BE49-F238E27FC236}">
                <a16:creationId xmlns:a16="http://schemas.microsoft.com/office/drawing/2014/main" id="{D54F5296-9CC7-5053-B731-E66BD0012CEE}"/>
              </a:ext>
            </a:extLst>
          </p:cNvPr>
          <p:cNvSpPr txBox="1"/>
          <p:nvPr/>
        </p:nvSpPr>
        <p:spPr>
          <a:xfrm>
            <a:off x="9373720" y="4093033"/>
            <a:ext cx="1804585" cy="400110"/>
          </a:xfrm>
          <a:prstGeom prst="rect">
            <a:avLst/>
          </a:prstGeom>
          <a:noFill/>
        </p:spPr>
        <p:txBody>
          <a:bodyPr wrap="square">
            <a:spAutoFit/>
          </a:bodyPr>
          <a:lstStyle/>
          <a:p>
            <a:r>
              <a:rPr lang="en-US" sz="2000" i="1" dirty="0">
                <a:latin typeface="Bahnschrift SemiLight" panose="020B0502040204020203" pitchFamily="34" charset="0"/>
              </a:rPr>
              <a:t>One level up</a:t>
            </a:r>
            <a:endParaRPr lang="hr-HR" sz="2000" i="1" dirty="0">
              <a:latin typeface="Bahnschrift SemiLight" panose="020B0502040204020203" pitchFamily="34" charset="0"/>
            </a:endParaRPr>
          </a:p>
        </p:txBody>
      </p:sp>
      <p:sp>
        <p:nvSpPr>
          <p:cNvPr id="12" name="TextBox 11">
            <a:extLst>
              <a:ext uri="{FF2B5EF4-FFF2-40B4-BE49-F238E27FC236}">
                <a16:creationId xmlns:a16="http://schemas.microsoft.com/office/drawing/2014/main" id="{4BC40FDC-25B0-65C9-50E1-83BD23D88B54}"/>
              </a:ext>
            </a:extLst>
          </p:cNvPr>
          <p:cNvSpPr txBox="1"/>
          <p:nvPr/>
        </p:nvSpPr>
        <p:spPr>
          <a:xfrm>
            <a:off x="9067383" y="4971738"/>
            <a:ext cx="2443981" cy="400110"/>
          </a:xfrm>
          <a:prstGeom prst="rect">
            <a:avLst/>
          </a:prstGeom>
          <a:noFill/>
        </p:spPr>
        <p:txBody>
          <a:bodyPr wrap="square">
            <a:spAutoFit/>
          </a:bodyPr>
          <a:lstStyle/>
          <a:p>
            <a:r>
              <a:rPr lang="en-US" sz="2000" i="1" dirty="0">
                <a:latin typeface="Bahnschrift SemiLight" panose="020B0502040204020203" pitchFamily="34" charset="0"/>
              </a:rPr>
              <a:t>Current directory</a:t>
            </a:r>
            <a:endParaRPr lang="hr-HR" sz="2000" i="1" dirty="0">
              <a:latin typeface="Bahnschrift SemiLight" panose="020B0502040204020203" pitchFamily="34" charset="0"/>
            </a:endParaRPr>
          </a:p>
        </p:txBody>
      </p:sp>
    </p:spTree>
    <p:extLst>
      <p:ext uri="{BB962C8B-B14F-4D97-AF65-F5344CB8AC3E}">
        <p14:creationId xmlns:p14="http://schemas.microsoft.com/office/powerpoint/2010/main" val="8344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CBFFC-2877-36C0-0856-58D0DA0D69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E7EE6C-845A-91AC-4F9D-5150ACAB66F8}"/>
              </a:ext>
            </a:extLst>
          </p:cNvPr>
          <p:cNvSpPr>
            <a:spLocks noGrp="1"/>
          </p:cNvSpPr>
          <p:nvPr>
            <p:ph type="title"/>
          </p:nvPr>
        </p:nvSpPr>
        <p:spPr/>
        <p:txBody>
          <a:bodyPr/>
          <a:lstStyle/>
          <a:p>
            <a:r>
              <a:rPr lang="en-US" dirty="0"/>
              <a:t>HTML IMAGES – EXERCISE 4</a:t>
            </a:r>
            <a:endParaRPr lang="hr-HR" dirty="0"/>
          </a:p>
        </p:txBody>
      </p:sp>
      <p:sp>
        <p:nvSpPr>
          <p:cNvPr id="2" name="Content Placeholder 1">
            <a:extLst>
              <a:ext uri="{FF2B5EF4-FFF2-40B4-BE49-F238E27FC236}">
                <a16:creationId xmlns:a16="http://schemas.microsoft.com/office/drawing/2014/main" id="{9D1617C2-2460-59A6-FCF5-5B2022ACAD53}"/>
              </a:ext>
            </a:extLst>
          </p:cNvPr>
          <p:cNvSpPr txBox="1">
            <a:spLocks/>
          </p:cNvSpPr>
          <p:nvPr/>
        </p:nvSpPr>
        <p:spPr>
          <a:xfrm>
            <a:off x="1763975" y="1956524"/>
            <a:ext cx="7648453" cy="1196608"/>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Download 2.4-html-image-link project and connect the images in html file</a:t>
            </a:r>
          </a:p>
          <a:p>
            <a:pPr algn="l"/>
            <a:r>
              <a:rPr lang="en-US" sz="2000" dirty="0">
                <a:latin typeface="Bahnschrift SemiLight" panose="020B0502040204020203" pitchFamily="34" charset="0"/>
              </a:rPr>
              <a:t>- Replicate the image result</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E5FE0C49-55B9-5403-4014-B2B7959C1603}"/>
              </a:ext>
            </a:extLst>
          </p:cNvPr>
          <p:cNvPicPr>
            <a:picLocks noChangeAspect="1"/>
          </p:cNvPicPr>
          <p:nvPr/>
        </p:nvPicPr>
        <p:blipFill>
          <a:blip r:embed="rId3"/>
          <a:stretch>
            <a:fillRect/>
          </a:stretch>
        </p:blipFill>
        <p:spPr>
          <a:xfrm>
            <a:off x="8299122" y="2554828"/>
            <a:ext cx="2771650" cy="3931078"/>
          </a:xfrm>
          <a:prstGeom prst="rect">
            <a:avLst/>
          </a:prstGeom>
        </p:spPr>
      </p:pic>
      <p:pic>
        <p:nvPicPr>
          <p:cNvPr id="5" name="Picture 4">
            <a:extLst>
              <a:ext uri="{FF2B5EF4-FFF2-40B4-BE49-F238E27FC236}">
                <a16:creationId xmlns:a16="http://schemas.microsoft.com/office/drawing/2014/main" id="{E58A82C7-EF7B-CD17-4AD3-DC5E61C7960E}"/>
              </a:ext>
            </a:extLst>
          </p:cNvPr>
          <p:cNvPicPr>
            <a:picLocks noChangeAspect="1"/>
          </p:cNvPicPr>
          <p:nvPr/>
        </p:nvPicPr>
        <p:blipFill>
          <a:blip r:embed="rId4"/>
          <a:stretch>
            <a:fillRect/>
          </a:stretch>
        </p:blipFill>
        <p:spPr>
          <a:xfrm>
            <a:off x="1882322" y="3282043"/>
            <a:ext cx="5353702" cy="2879102"/>
          </a:xfrm>
          <a:prstGeom prst="rect">
            <a:avLst/>
          </a:prstGeom>
        </p:spPr>
      </p:pic>
      <p:pic>
        <p:nvPicPr>
          <p:cNvPr id="6" name="Picture 5">
            <a:extLst>
              <a:ext uri="{FF2B5EF4-FFF2-40B4-BE49-F238E27FC236}">
                <a16:creationId xmlns:a16="http://schemas.microsoft.com/office/drawing/2014/main" id="{D9AAB0EE-22EA-F7DE-985F-65CC7B7B56A8}"/>
              </a:ext>
            </a:extLst>
          </p:cNvPr>
          <p:cNvPicPr>
            <a:picLocks noChangeAspect="1"/>
          </p:cNvPicPr>
          <p:nvPr/>
        </p:nvPicPr>
        <p:blipFill>
          <a:blip r:embed="rId5"/>
          <a:stretch>
            <a:fillRect/>
          </a:stretch>
        </p:blipFill>
        <p:spPr>
          <a:xfrm>
            <a:off x="8299122" y="6438972"/>
            <a:ext cx="2749868" cy="419028"/>
          </a:xfrm>
          <a:prstGeom prst="rect">
            <a:avLst/>
          </a:prstGeom>
        </p:spPr>
      </p:pic>
    </p:spTree>
    <p:extLst>
      <p:ext uri="{BB962C8B-B14F-4D97-AF65-F5344CB8AC3E}">
        <p14:creationId xmlns:p14="http://schemas.microsoft.com/office/powerpoint/2010/main" val="3216428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5D9E9-BC34-4447-C187-3654159B7D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B76F02-E1A1-728E-E63D-4C1A9BF1D164}"/>
              </a:ext>
            </a:extLst>
          </p:cNvPr>
          <p:cNvSpPr>
            <a:spLocks noGrp="1"/>
          </p:cNvSpPr>
          <p:nvPr>
            <p:ph type="title"/>
          </p:nvPr>
        </p:nvSpPr>
        <p:spPr/>
        <p:txBody>
          <a:bodyPr/>
          <a:lstStyle/>
          <a:p>
            <a:r>
              <a:rPr lang="en-US" dirty="0"/>
              <a:t>HTML MULTIPAGE</a:t>
            </a:r>
            <a:endParaRPr lang="hr-HR" dirty="0"/>
          </a:p>
        </p:txBody>
      </p:sp>
      <p:grpSp>
        <p:nvGrpSpPr>
          <p:cNvPr id="15" name="Group 14">
            <a:extLst>
              <a:ext uri="{FF2B5EF4-FFF2-40B4-BE49-F238E27FC236}">
                <a16:creationId xmlns:a16="http://schemas.microsoft.com/office/drawing/2014/main" id="{9676FFAF-4684-0054-8958-D89E69DC214B}"/>
              </a:ext>
            </a:extLst>
          </p:cNvPr>
          <p:cNvGrpSpPr/>
          <p:nvPr/>
        </p:nvGrpSpPr>
        <p:grpSpPr>
          <a:xfrm>
            <a:off x="4646568" y="3025315"/>
            <a:ext cx="3240132" cy="2016823"/>
            <a:chOff x="1090028" y="3213665"/>
            <a:chExt cx="2380161" cy="1481533"/>
          </a:xfrm>
        </p:grpSpPr>
        <p:sp>
          <p:nvSpPr>
            <p:cNvPr id="5" name="Content Placeholder 1">
              <a:extLst>
                <a:ext uri="{FF2B5EF4-FFF2-40B4-BE49-F238E27FC236}">
                  <a16:creationId xmlns:a16="http://schemas.microsoft.com/office/drawing/2014/main" id="{616EB3CF-A356-ECA2-7D99-A5396F5A7314}"/>
                </a:ext>
              </a:extLst>
            </p:cNvPr>
            <p:cNvSpPr txBox="1">
              <a:spLocks/>
            </p:cNvSpPr>
            <p:nvPr/>
          </p:nvSpPr>
          <p:spPr>
            <a:xfrm>
              <a:off x="1090028" y="3213665"/>
              <a:ext cx="1639279" cy="2981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One page website</a:t>
              </a:r>
              <a:endParaRPr lang="hr-HR" sz="1400" dirty="0"/>
            </a:p>
          </p:txBody>
        </p:sp>
        <p:pic>
          <p:nvPicPr>
            <p:cNvPr id="10" name="Picture 9">
              <a:extLst>
                <a:ext uri="{FF2B5EF4-FFF2-40B4-BE49-F238E27FC236}">
                  <a16:creationId xmlns:a16="http://schemas.microsoft.com/office/drawing/2014/main" id="{8967B600-1F21-71DF-1F28-CD9B2B32D9E2}"/>
                </a:ext>
              </a:extLst>
            </p:cNvPr>
            <p:cNvPicPr>
              <a:picLocks noChangeAspect="1"/>
            </p:cNvPicPr>
            <p:nvPr/>
          </p:nvPicPr>
          <p:blipFill>
            <a:blip r:embed="rId3"/>
            <a:stretch>
              <a:fillRect/>
            </a:stretch>
          </p:blipFill>
          <p:spPr>
            <a:xfrm>
              <a:off x="1174664" y="3523623"/>
              <a:ext cx="2295525" cy="1171575"/>
            </a:xfrm>
            <a:prstGeom prst="rect">
              <a:avLst/>
            </a:prstGeom>
          </p:spPr>
        </p:pic>
      </p:grpSp>
      <p:grpSp>
        <p:nvGrpSpPr>
          <p:cNvPr id="16" name="Group 15">
            <a:extLst>
              <a:ext uri="{FF2B5EF4-FFF2-40B4-BE49-F238E27FC236}">
                <a16:creationId xmlns:a16="http://schemas.microsoft.com/office/drawing/2014/main" id="{F4FB4CA8-7995-264F-6B3A-ADB9524DB253}"/>
              </a:ext>
            </a:extLst>
          </p:cNvPr>
          <p:cNvGrpSpPr/>
          <p:nvPr/>
        </p:nvGrpSpPr>
        <p:grpSpPr>
          <a:xfrm>
            <a:off x="8292813" y="2975161"/>
            <a:ext cx="3060987" cy="1985811"/>
            <a:chOff x="7018760" y="3213665"/>
            <a:chExt cx="2283678" cy="1481533"/>
          </a:xfrm>
        </p:grpSpPr>
        <p:sp>
          <p:nvSpPr>
            <p:cNvPr id="7" name="Content Placeholder 1">
              <a:extLst>
                <a:ext uri="{FF2B5EF4-FFF2-40B4-BE49-F238E27FC236}">
                  <a16:creationId xmlns:a16="http://schemas.microsoft.com/office/drawing/2014/main" id="{918BFB9B-02CC-D80A-25EB-0949EC935F68}"/>
                </a:ext>
              </a:extLst>
            </p:cNvPr>
            <p:cNvSpPr txBox="1">
              <a:spLocks/>
            </p:cNvSpPr>
            <p:nvPr/>
          </p:nvSpPr>
          <p:spPr>
            <a:xfrm>
              <a:off x="7018760" y="3213665"/>
              <a:ext cx="1639279" cy="29815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Multipage website</a:t>
              </a:r>
              <a:endParaRPr lang="hr-HR" sz="1400" dirty="0"/>
            </a:p>
          </p:txBody>
        </p:sp>
        <p:pic>
          <p:nvPicPr>
            <p:cNvPr id="14" name="Picture 13">
              <a:extLst>
                <a:ext uri="{FF2B5EF4-FFF2-40B4-BE49-F238E27FC236}">
                  <a16:creationId xmlns:a16="http://schemas.microsoft.com/office/drawing/2014/main" id="{7E5A4DE4-0E27-8362-5AE0-D6B94738F1F8}"/>
                </a:ext>
              </a:extLst>
            </p:cNvPr>
            <p:cNvPicPr>
              <a:picLocks noChangeAspect="1"/>
            </p:cNvPicPr>
            <p:nvPr/>
          </p:nvPicPr>
          <p:blipFill>
            <a:blip r:embed="rId4"/>
            <a:stretch>
              <a:fillRect/>
            </a:stretch>
          </p:blipFill>
          <p:spPr>
            <a:xfrm>
              <a:off x="7079120" y="3511819"/>
              <a:ext cx="2223318" cy="1183379"/>
            </a:xfrm>
            <a:prstGeom prst="rect">
              <a:avLst/>
            </a:prstGeom>
          </p:spPr>
        </p:pic>
      </p:grpSp>
      <p:grpSp>
        <p:nvGrpSpPr>
          <p:cNvPr id="20" name="Group 19">
            <a:extLst>
              <a:ext uri="{FF2B5EF4-FFF2-40B4-BE49-F238E27FC236}">
                <a16:creationId xmlns:a16="http://schemas.microsoft.com/office/drawing/2014/main" id="{B1E6D15B-57CE-D2CE-CAF1-AD2F366AFF63}"/>
              </a:ext>
            </a:extLst>
          </p:cNvPr>
          <p:cNvGrpSpPr/>
          <p:nvPr/>
        </p:nvGrpSpPr>
        <p:grpSpPr>
          <a:xfrm>
            <a:off x="1138980" y="4313485"/>
            <a:ext cx="3234744" cy="883117"/>
            <a:chOff x="1054344" y="4440460"/>
            <a:chExt cx="2551611" cy="713150"/>
          </a:xfrm>
        </p:grpSpPr>
        <p:sp>
          <p:nvSpPr>
            <p:cNvPr id="6" name="Content Placeholder 1">
              <a:extLst>
                <a:ext uri="{FF2B5EF4-FFF2-40B4-BE49-F238E27FC236}">
                  <a16:creationId xmlns:a16="http://schemas.microsoft.com/office/drawing/2014/main" id="{417518B2-0CF1-E019-02BE-711618A85AF7}"/>
                </a:ext>
              </a:extLst>
            </p:cNvPr>
            <p:cNvSpPr txBox="1">
              <a:spLocks/>
            </p:cNvSpPr>
            <p:nvPr/>
          </p:nvSpPr>
          <p:spPr>
            <a:xfrm>
              <a:off x="1054344" y="4440460"/>
              <a:ext cx="2192702" cy="29628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t>How to link a page</a:t>
              </a:r>
              <a:endParaRPr lang="hr-HR" sz="1400" dirty="0"/>
            </a:p>
          </p:txBody>
        </p:sp>
        <p:pic>
          <p:nvPicPr>
            <p:cNvPr id="18" name="Picture 17">
              <a:extLst>
                <a:ext uri="{FF2B5EF4-FFF2-40B4-BE49-F238E27FC236}">
                  <a16:creationId xmlns:a16="http://schemas.microsoft.com/office/drawing/2014/main" id="{B6246115-D818-730A-B303-C5C2B71D5B8E}"/>
                </a:ext>
              </a:extLst>
            </p:cNvPr>
            <p:cNvPicPr>
              <a:picLocks noChangeAspect="1"/>
            </p:cNvPicPr>
            <p:nvPr/>
          </p:nvPicPr>
          <p:blipFill>
            <a:blip r:embed="rId5"/>
            <a:stretch>
              <a:fillRect/>
            </a:stretch>
          </p:blipFill>
          <p:spPr>
            <a:xfrm>
              <a:off x="1138980" y="4753560"/>
              <a:ext cx="2466975" cy="400050"/>
            </a:xfrm>
            <a:prstGeom prst="rect">
              <a:avLst/>
            </a:prstGeom>
          </p:spPr>
        </p:pic>
      </p:grpSp>
      <p:sp>
        <p:nvSpPr>
          <p:cNvPr id="19" name="Content Placeholder 1">
            <a:extLst>
              <a:ext uri="{FF2B5EF4-FFF2-40B4-BE49-F238E27FC236}">
                <a16:creationId xmlns:a16="http://schemas.microsoft.com/office/drawing/2014/main" id="{F5389A94-3612-A2B3-DA1D-2E036B27591F}"/>
              </a:ext>
            </a:extLst>
          </p:cNvPr>
          <p:cNvSpPr txBox="1">
            <a:spLocks/>
          </p:cNvSpPr>
          <p:nvPr/>
        </p:nvSpPr>
        <p:spPr>
          <a:xfrm>
            <a:off x="1138980" y="2078261"/>
            <a:ext cx="9298052" cy="296288"/>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To allow users to navigate through the site, we need to link pages using hyperlinks.</a:t>
            </a:r>
            <a:endParaRPr lang="hr-HR" sz="2000" dirty="0">
              <a:latin typeface="Bahnschrift SemiLight" panose="020B0502040204020203" pitchFamily="34" charset="0"/>
            </a:endParaRPr>
          </a:p>
        </p:txBody>
      </p:sp>
      <p:sp>
        <p:nvSpPr>
          <p:cNvPr id="21" name="Content Placeholder 1">
            <a:extLst>
              <a:ext uri="{FF2B5EF4-FFF2-40B4-BE49-F238E27FC236}">
                <a16:creationId xmlns:a16="http://schemas.microsoft.com/office/drawing/2014/main" id="{039BA5CF-B296-C4C3-3974-4299B7183270}"/>
              </a:ext>
            </a:extLst>
          </p:cNvPr>
          <p:cNvSpPr txBox="1">
            <a:spLocks/>
          </p:cNvSpPr>
          <p:nvPr/>
        </p:nvSpPr>
        <p:spPr>
          <a:xfrm>
            <a:off x="1035027" y="5391541"/>
            <a:ext cx="9298052" cy="883117"/>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 Allows you to add images to our websites
-  ./ means "search in the current directory".
- By clicking on the link, we will be taken to the "About Us" page.</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400774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B6FB6-8B7C-E1EF-0BB8-2BDB3F819D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7722AD-A453-2BCF-72D5-0C8E31C66FB8}"/>
              </a:ext>
            </a:extLst>
          </p:cNvPr>
          <p:cNvSpPr>
            <a:spLocks noGrp="1"/>
          </p:cNvSpPr>
          <p:nvPr>
            <p:ph type="title"/>
          </p:nvPr>
        </p:nvSpPr>
        <p:spPr/>
        <p:txBody>
          <a:bodyPr/>
          <a:lstStyle/>
          <a:p>
            <a:r>
              <a:rPr lang="en-US" dirty="0"/>
              <a:t>HTML LINKS – EXERCISE 5</a:t>
            </a:r>
            <a:endParaRPr lang="hr-HR" dirty="0"/>
          </a:p>
        </p:txBody>
      </p:sp>
      <p:sp>
        <p:nvSpPr>
          <p:cNvPr id="2" name="Content Placeholder 1">
            <a:extLst>
              <a:ext uri="{FF2B5EF4-FFF2-40B4-BE49-F238E27FC236}">
                <a16:creationId xmlns:a16="http://schemas.microsoft.com/office/drawing/2014/main" id="{F174BC03-4E7F-D17F-E4F5-127D6C8C27C8}"/>
              </a:ext>
            </a:extLst>
          </p:cNvPr>
          <p:cNvSpPr txBox="1">
            <a:spLocks/>
          </p:cNvSpPr>
          <p:nvPr/>
        </p:nvSpPr>
        <p:spPr>
          <a:xfrm>
            <a:off x="1761108" y="3429000"/>
            <a:ext cx="4702598" cy="981933"/>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latin typeface="Bahnschrift SemiLight" panose="020B0502040204020203" pitchFamily="34" charset="0"/>
              </a:rPr>
              <a:t>Create a multi-page site</a:t>
            </a:r>
            <a:r>
              <a:rPr lang="en-US" dirty="0">
                <a:latin typeface="Bahnschrift SemiLight" panose="020B0502040204020203" pitchFamily="34" charset="0"/>
              </a:rPr>
              <a:t>
 - Clicking on the image takes us to the about us page
 - Click on Contact me, take us to the contact page</a:t>
            </a:r>
            <a:endParaRPr lang="hr-HR" dirty="0">
              <a:latin typeface="Bahnschrift SemiLight" panose="020B0502040204020203" pitchFamily="34" charset="0"/>
            </a:endParaRPr>
          </a:p>
        </p:txBody>
      </p:sp>
      <p:pic>
        <p:nvPicPr>
          <p:cNvPr id="7" name="Picture 6">
            <a:extLst>
              <a:ext uri="{FF2B5EF4-FFF2-40B4-BE49-F238E27FC236}">
                <a16:creationId xmlns:a16="http://schemas.microsoft.com/office/drawing/2014/main" id="{9A4CD4E9-4112-CF38-F81A-2D1506ED09B1}"/>
              </a:ext>
            </a:extLst>
          </p:cNvPr>
          <p:cNvPicPr>
            <a:picLocks noChangeAspect="1"/>
          </p:cNvPicPr>
          <p:nvPr/>
        </p:nvPicPr>
        <p:blipFill>
          <a:blip r:embed="rId3"/>
          <a:stretch>
            <a:fillRect/>
          </a:stretch>
        </p:blipFill>
        <p:spPr>
          <a:xfrm>
            <a:off x="7497220" y="2395281"/>
            <a:ext cx="2933672" cy="4031305"/>
          </a:xfrm>
          <a:prstGeom prst="rect">
            <a:avLst/>
          </a:prstGeom>
        </p:spPr>
      </p:pic>
      <p:pic>
        <p:nvPicPr>
          <p:cNvPr id="5" name="Picture 4">
            <a:extLst>
              <a:ext uri="{FF2B5EF4-FFF2-40B4-BE49-F238E27FC236}">
                <a16:creationId xmlns:a16="http://schemas.microsoft.com/office/drawing/2014/main" id="{1B5BEF94-E3F9-5292-7B07-73A25F3775D2}"/>
              </a:ext>
            </a:extLst>
          </p:cNvPr>
          <p:cNvPicPr>
            <a:picLocks noChangeAspect="1"/>
          </p:cNvPicPr>
          <p:nvPr/>
        </p:nvPicPr>
        <p:blipFill>
          <a:blip r:embed="rId4"/>
          <a:stretch>
            <a:fillRect/>
          </a:stretch>
        </p:blipFill>
        <p:spPr>
          <a:xfrm>
            <a:off x="8070533" y="6302447"/>
            <a:ext cx="2749868" cy="419028"/>
          </a:xfrm>
          <a:prstGeom prst="rect">
            <a:avLst/>
          </a:prstGeom>
        </p:spPr>
      </p:pic>
    </p:spTree>
    <p:extLst>
      <p:ext uri="{BB962C8B-B14F-4D97-AF65-F5344CB8AC3E}">
        <p14:creationId xmlns:p14="http://schemas.microsoft.com/office/powerpoint/2010/main" val="224681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FFC0F-A04E-F789-376B-B04BF94148E1}"/>
              </a:ext>
            </a:extLst>
          </p:cNvPr>
          <p:cNvSpPr>
            <a:spLocks noGrp="1"/>
          </p:cNvSpPr>
          <p:nvPr>
            <p:ph type="title"/>
          </p:nvPr>
        </p:nvSpPr>
        <p:spPr/>
        <p:txBody>
          <a:bodyPr/>
          <a:lstStyle/>
          <a:p>
            <a:r>
              <a:rPr lang="en-US" dirty="0"/>
              <a:t>SUMMARY</a:t>
            </a:r>
            <a:endParaRPr lang="hr-HR" dirty="0"/>
          </a:p>
        </p:txBody>
      </p:sp>
      <p:sp>
        <p:nvSpPr>
          <p:cNvPr id="6" name="Rectangle 2">
            <a:extLst>
              <a:ext uri="{FF2B5EF4-FFF2-40B4-BE49-F238E27FC236}">
                <a16:creationId xmlns:a16="http://schemas.microsoft.com/office/drawing/2014/main" id="{8BA3A6F6-C00B-4E03-63B8-2C191B6DAE7F}"/>
              </a:ext>
            </a:extLst>
          </p:cNvPr>
          <p:cNvSpPr>
            <a:spLocks noGrp="1" noChangeArrowheads="1"/>
          </p:cNvSpPr>
          <p:nvPr>
            <p:ph idx="1"/>
          </p:nvPr>
        </p:nvSpPr>
        <p:spPr bwMode="auto">
          <a:xfrm>
            <a:off x="838200" y="1546647"/>
            <a:ext cx="961032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latin typeface="Arial" panose="020B0604020202020204" pitchFamily="34" charset="0"/>
              </a:rPr>
              <a:t>Git</a:t>
            </a:r>
            <a:r>
              <a:rPr kumimoji="0" lang="sr-Latn-RS" altLang="sr-Latn-RS" sz="1800" b="0" i="0" u="none" strike="noStrike" cap="none" normalizeH="0" baseline="0" dirty="0">
                <a:ln>
                  <a:noFill/>
                </a:ln>
                <a:solidFill>
                  <a:schemeClr val="tx1"/>
                </a:solidFill>
                <a:effectLst/>
                <a:latin typeface="Arial" panose="020B0604020202020204" pitchFamily="34" charset="0"/>
              </a:rPr>
              <a:t> is the most widely used version control system for tracking and managing code changes.</a:t>
            </a:r>
          </a:p>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latin typeface="Arial" panose="020B0604020202020204" pitchFamily="34" charset="0"/>
              </a:rPr>
              <a:t>Core Benefits:</a:t>
            </a: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panose="020B0604020202020204" pitchFamily="34" charset="0"/>
              </a:rPr>
              <a:t>- </a:t>
            </a:r>
            <a:r>
              <a:rPr kumimoji="0" lang="sr-Latn-RS" altLang="sr-Latn-RS" sz="1800" b="0" i="0" u="none" strike="noStrike" cap="none" normalizeH="0" baseline="0" dirty="0">
                <a:ln>
                  <a:noFill/>
                </a:ln>
                <a:solidFill>
                  <a:schemeClr val="tx1"/>
                </a:solidFill>
                <a:effectLst/>
                <a:latin typeface="Arial" panose="020B0604020202020204" pitchFamily="34" charset="0"/>
              </a:rPr>
              <a:t>Save snapshots of your project at any time.</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panose="020B0604020202020204" pitchFamily="34" charset="0"/>
              </a:rPr>
              <a:t>- </a:t>
            </a:r>
            <a:r>
              <a:rPr kumimoji="0" lang="sr-Latn-RS" altLang="sr-Latn-RS" sz="1800" b="0" i="0" u="none" strike="noStrike" cap="none" normalizeH="0" baseline="0" dirty="0">
                <a:ln>
                  <a:noFill/>
                </a:ln>
                <a:solidFill>
                  <a:schemeClr val="tx1"/>
                </a:solidFill>
                <a:effectLst/>
                <a:latin typeface="Arial" panose="020B0604020202020204" pitchFamily="34" charset="0"/>
              </a:rPr>
              <a:t>Compare current code to earlier versions.</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panose="020B0604020202020204" pitchFamily="34" charset="0"/>
              </a:rPr>
              <a:t>- </a:t>
            </a:r>
            <a:r>
              <a:rPr kumimoji="0" lang="sr-Latn-RS" altLang="sr-Latn-RS" sz="1800" b="0" i="0" u="none" strike="noStrike" cap="none" normalizeH="0" baseline="0" dirty="0">
                <a:ln>
                  <a:noFill/>
                </a:ln>
                <a:solidFill>
                  <a:schemeClr val="tx1"/>
                </a:solidFill>
                <a:effectLst/>
                <a:latin typeface="Arial" panose="020B0604020202020204" pitchFamily="34" charset="0"/>
              </a:rPr>
              <a:t>Revert to previous states when needed.</a:t>
            </a: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panose="020B0604020202020204" pitchFamily="34" charset="0"/>
              </a:rPr>
              <a:t> -</a:t>
            </a:r>
            <a:r>
              <a:rPr kumimoji="0" lang="sr-Latn-RS" altLang="sr-Latn-RS" sz="1800" b="0" i="0" u="none" strike="noStrike" cap="none" normalizeH="0" baseline="0" dirty="0">
                <a:ln>
                  <a:noFill/>
                </a:ln>
                <a:solidFill>
                  <a:schemeClr val="tx1"/>
                </a:solidFill>
                <a:effectLst/>
                <a:latin typeface="Arial" panose="020B0604020202020204" pitchFamily="34" charset="0"/>
              </a:rPr>
              <a:t>Collaborate safely without overwriting work.</a:t>
            </a:r>
            <a:endParaRPr kumimoji="0" lang="en-U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sr-Latn-RS" altLang="sr-Latn-RS" sz="1800" b="1" i="0" u="none" strike="noStrike" cap="none" normalizeH="0" baseline="0" dirty="0">
                <a:ln>
                  <a:noFill/>
                </a:ln>
                <a:solidFill>
                  <a:schemeClr val="tx1"/>
                </a:solidFill>
                <a:effectLst/>
                <a:latin typeface="Arial" panose="020B0604020202020204" pitchFamily="34" charset="0"/>
              </a:rPr>
              <a:t>Key Concepts:</a:t>
            </a: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Unicode MS"/>
              </a:rPr>
              <a:t>- </a:t>
            </a:r>
            <a:r>
              <a:rPr kumimoji="0" lang="sr-Latn-RS" altLang="sr-Latn-RS" sz="1800" b="0" i="0" u="none" strike="noStrike" cap="none" normalizeH="0" baseline="0" dirty="0">
                <a:ln>
                  <a:noFill/>
                </a:ln>
                <a:solidFill>
                  <a:schemeClr val="tx1"/>
                </a:solidFill>
                <a:effectLst/>
                <a:latin typeface="Arial Unicode MS"/>
              </a:rPr>
              <a:t>.gitignore</a:t>
            </a:r>
            <a:r>
              <a:rPr kumimoji="0" lang="sr-Latn-RS" altLang="sr-Latn-RS" sz="1800" b="0" i="0" u="none" strike="noStrike" cap="none" normalizeH="0" baseline="0" dirty="0">
                <a:ln>
                  <a:noFill/>
                </a:ln>
                <a:solidFill>
                  <a:schemeClr val="tx1"/>
                </a:solidFill>
                <a:effectLst/>
              </a:rPr>
              <a:t>: Exclude sensitive or unnecessary files from the repository.</a:t>
            </a: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sr-Latn-RS" sz="1800" b="0" i="0" u="none" strike="noStrike" cap="none" normalizeH="0" baseline="0" dirty="0">
                <a:ln>
                  <a:noFill/>
                </a:ln>
                <a:solidFill>
                  <a:schemeClr val="tx1"/>
                </a:solidFill>
                <a:effectLst/>
                <a:latin typeface="Arial" panose="020B0604020202020204" pitchFamily="34" charset="0"/>
              </a:rPr>
              <a:t>- </a:t>
            </a:r>
            <a:r>
              <a:rPr kumimoji="0" lang="sr-Latn-RS" altLang="sr-Latn-RS" sz="1800" b="0" i="0" u="none" strike="noStrike" cap="none" normalizeH="0" baseline="0" dirty="0">
                <a:ln>
                  <a:noFill/>
                </a:ln>
                <a:solidFill>
                  <a:schemeClr val="tx1"/>
                </a:solidFill>
                <a:effectLst/>
                <a:latin typeface="Arial" panose="020B0604020202020204" pitchFamily="34" charset="0"/>
              </a:rPr>
              <a:t>Local repository: Where you track and commit changes on your machine.</a:t>
            </a:r>
          </a:p>
          <a:p>
            <a:pPr marR="0" lvl="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Remote repository: A shared version of your code on platforms like GitHub.</a:t>
            </a:r>
            <a:endParaRPr kumimoji="0" lang="en-US" altLang="sr-Latn-R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Tx/>
              <a:buChar char="-"/>
              <a:tabLst/>
            </a:pP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1" i="0" u="none" strike="noStrike" cap="none" normalizeH="0" baseline="0" dirty="0">
                <a:ln>
                  <a:noFill/>
                </a:ln>
                <a:solidFill>
                  <a:schemeClr val="tx1"/>
                </a:solidFill>
                <a:effectLst/>
                <a:latin typeface="Arial" panose="020B0604020202020204" pitchFamily="34" charset="0"/>
              </a:rPr>
              <a:t>Basic Workflow:</a:t>
            </a:r>
            <a:endParaRPr kumimoji="0" lang="sr-Latn-RS" altLang="sr-Latn-R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Create a GitHub account.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Install Git locally.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Initialize a repository.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Add and commit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Push commits to GitHub.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1800" b="0" i="0" u="none" strike="noStrike" cap="none" normalizeH="0" baseline="0" dirty="0">
                <a:ln>
                  <a:noFill/>
                </a:ln>
                <a:solidFill>
                  <a:schemeClr val="tx1"/>
                </a:solidFill>
                <a:effectLst/>
                <a:latin typeface="Arial" panose="020B0604020202020204" pitchFamily="34" charset="0"/>
              </a:rPr>
              <a:t>View history and roll back if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1237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E0FA-78DE-23E4-AAD8-587D725644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D4118-1469-DB0A-E0A0-5850DE9239FE}"/>
              </a:ext>
            </a:extLst>
          </p:cNvPr>
          <p:cNvSpPr>
            <a:spLocks noGrp="1"/>
          </p:cNvSpPr>
          <p:nvPr>
            <p:ph type="title"/>
          </p:nvPr>
        </p:nvSpPr>
        <p:spPr/>
        <p:txBody>
          <a:bodyPr/>
          <a:lstStyle/>
          <a:p>
            <a:r>
              <a:rPr lang="en-US" dirty="0"/>
              <a:t>HTML – FINAL EXERCISE</a:t>
            </a:r>
            <a:endParaRPr lang="hr-HR" dirty="0"/>
          </a:p>
        </p:txBody>
      </p:sp>
      <p:sp>
        <p:nvSpPr>
          <p:cNvPr id="13" name="TextBox 12">
            <a:extLst>
              <a:ext uri="{FF2B5EF4-FFF2-40B4-BE49-F238E27FC236}">
                <a16:creationId xmlns:a16="http://schemas.microsoft.com/office/drawing/2014/main" id="{8E7B9B32-BC40-6EF8-23CA-AF16B2E6145B}"/>
              </a:ext>
            </a:extLst>
          </p:cNvPr>
          <p:cNvSpPr txBox="1"/>
          <p:nvPr/>
        </p:nvSpPr>
        <p:spPr>
          <a:xfrm>
            <a:off x="283641" y="1690688"/>
            <a:ext cx="11624718" cy="5262979"/>
          </a:xfrm>
          <a:prstGeom prst="rect">
            <a:avLst/>
          </a:prstGeom>
          <a:noFill/>
        </p:spPr>
        <p:txBody>
          <a:bodyPr wrap="square" rtlCol="0">
            <a:spAutoFit/>
          </a:bodyPr>
          <a:lstStyle/>
          <a:p>
            <a:r>
              <a:rPr lang="en-US" sz="2400" b="1" dirty="0">
                <a:latin typeface="Bahnschrift SemiLight" panose="020B0502040204020203" pitchFamily="34" charset="0"/>
              </a:rPr>
              <a:t>Objective</a:t>
            </a:r>
          </a:p>
          <a:p>
            <a:r>
              <a:rPr lang="en-US" sz="2400" b="1" dirty="0">
                <a:latin typeface="Bahnschrift SemiLight" panose="020B0502040204020203" pitchFamily="34" charset="0"/>
              </a:rPr>
              <a:t>Create a basic HTML skeleton for </a:t>
            </a:r>
            <a:r>
              <a:rPr lang="en-US" sz="2400" b="1" dirty="0" err="1">
                <a:latin typeface="Bahnschrift SemiLight" panose="020B0502040204020203" pitchFamily="34" charset="0"/>
              </a:rPr>
              <a:t>CraftEase</a:t>
            </a:r>
            <a:r>
              <a:rPr lang="en-US" sz="2400" b="1" dirty="0">
                <a:latin typeface="Bahnschrift SemiLight" panose="020B0502040204020203" pitchFamily="34" charset="0"/>
              </a:rPr>
              <a:t>, a DIY Workshop Management System designed for home improvement retailers. The goal is to create a foundation that will later be enhanced with CSS and JavaScript to provide a complete digital service for managing DIY workshop registrations, project tutorials, and tool/material availability tracking. Once completed, upload the project to GitHub.</a:t>
            </a:r>
          </a:p>
          <a:p>
            <a:r>
              <a:rPr lang="en-US" sz="2400" b="1" dirty="0">
                <a:latin typeface="Bahnschrift SemiLight" panose="020B0502040204020203" pitchFamily="34" charset="0"/>
              </a:rPr>
              <a:t>Project Background</a:t>
            </a:r>
          </a:p>
          <a:p>
            <a:endParaRPr lang="en-US" sz="2400" b="1" dirty="0">
              <a:latin typeface="Bahnschrift SemiLight" panose="020B0502040204020203" pitchFamily="34" charset="0"/>
            </a:endParaRPr>
          </a:p>
          <a:p>
            <a:r>
              <a:rPr lang="en-US" sz="2400" b="1" dirty="0">
                <a:latin typeface="Bahnschrift SemiLight" panose="020B0502040204020203" pitchFamily="34" charset="0"/>
              </a:rPr>
              <a:t>Header with site branding and description</a:t>
            </a:r>
          </a:p>
          <a:p>
            <a:r>
              <a:rPr lang="en-US" sz="2400" b="1" dirty="0">
                <a:latin typeface="Bahnschrift SemiLight" panose="020B0502040204020203" pitchFamily="34" charset="0"/>
              </a:rPr>
              <a:t>Navigation menu for different system sections</a:t>
            </a:r>
          </a:p>
          <a:p>
            <a:r>
              <a:rPr lang="en-US" sz="2400" b="1" dirty="0">
                <a:latin typeface="Bahnschrift SemiLight" panose="020B0502040204020203" pitchFamily="34" charset="0"/>
              </a:rPr>
              <a:t>Workshop Registration Form for new participants</a:t>
            </a:r>
          </a:p>
          <a:p>
            <a:r>
              <a:rPr lang="en-US" sz="2400" b="1" dirty="0">
                <a:latin typeface="Bahnschrift SemiLight" panose="020B0502040204020203" pitchFamily="34" charset="0"/>
              </a:rPr>
              <a:t>Participant Management Table showing registered customers</a:t>
            </a:r>
          </a:p>
          <a:p>
            <a:r>
              <a:rPr lang="en-US" sz="2400" b="1" dirty="0">
                <a:latin typeface="Bahnschrift SemiLight" panose="020B0502040204020203" pitchFamily="34" charset="0"/>
              </a:rPr>
              <a:t>Upcoming Workshops Section displaying scheduled events</a:t>
            </a:r>
          </a:p>
          <a:p>
            <a:r>
              <a:rPr lang="en-US" sz="2400" b="1" dirty="0">
                <a:latin typeface="Bahnschrift SemiLight" panose="020B0502040204020203" pitchFamily="34" charset="0"/>
              </a:rPr>
              <a:t>Tool &amp; Material Inventory Table for availability tracking</a:t>
            </a:r>
          </a:p>
        </p:txBody>
      </p:sp>
    </p:spTree>
    <p:extLst>
      <p:ext uri="{BB962C8B-B14F-4D97-AF65-F5344CB8AC3E}">
        <p14:creationId xmlns:p14="http://schemas.microsoft.com/office/powerpoint/2010/main" val="89749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1C58-8D62-5747-D3C0-7B18A07FE4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2784A0-974C-3A88-47BD-334C382F5084}"/>
              </a:ext>
            </a:extLst>
          </p:cNvPr>
          <p:cNvSpPr>
            <a:spLocks noGrp="1"/>
          </p:cNvSpPr>
          <p:nvPr>
            <p:ph type="title"/>
          </p:nvPr>
        </p:nvSpPr>
        <p:spPr/>
        <p:txBody>
          <a:bodyPr vert="horz" lIns="91440" tIns="45720" rIns="91440" bIns="45720" rtlCol="0" anchor="ctr">
            <a:normAutofit/>
          </a:bodyPr>
          <a:lstStyle/>
          <a:p>
            <a:r>
              <a:rPr lang="hr-HR" kern="1200">
                <a:latin typeface="Bahnschrift SemiBold" panose="020B0502040204020203" pitchFamily="34" charset="0"/>
                <a:ea typeface="+mj-ea"/>
                <a:cs typeface="+mj-cs"/>
              </a:rPr>
              <a:t>HTML – FINAL EXERCISE</a:t>
            </a:r>
          </a:p>
        </p:txBody>
      </p:sp>
      <p:sp>
        <p:nvSpPr>
          <p:cNvPr id="13" name="TextBox 12">
            <a:extLst>
              <a:ext uri="{FF2B5EF4-FFF2-40B4-BE49-F238E27FC236}">
                <a16:creationId xmlns:a16="http://schemas.microsoft.com/office/drawing/2014/main" id="{18A61CEB-6FA5-786F-D289-62C88291F42B}"/>
              </a:ext>
            </a:extLst>
          </p:cNvPr>
          <p:cNvSpPr txBox="1"/>
          <p:nvPr/>
        </p:nvSpPr>
        <p:spPr>
          <a:xfrm>
            <a:off x="838200" y="1825625"/>
            <a:ext cx="11353800" cy="4351338"/>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Content Requirements</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Add at least four sample workshop participants with realistic data</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Include five different workshop types (woodworking, electrical, plumbing, tile installation, painting)</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Show two upcoming workshop cards with complete details</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Display four inventory items with stock levels and availability status</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Use appropriate form elements (text inputs, selects, textarea, email, tel, number)</a:t>
            </a:r>
          </a:p>
          <a:p>
            <a:pPr marL="228600" indent="-228600">
              <a:lnSpc>
                <a:spcPct val="90000"/>
              </a:lnSpc>
              <a:spcBef>
                <a:spcPts val="1000"/>
              </a:spcBef>
              <a:buFont typeface="Arial" panose="020B0604020202020204" pitchFamily="34" charset="0"/>
              <a:buChar char="•"/>
            </a:pPr>
            <a:endParaRPr lang="hr-HR" sz="2000" b="1" kern="1200" dirty="0">
              <a:latin typeface="Bahnschrift SemiLight" panose="020B0502040204020203" pitchFamily="34" charset="0"/>
              <a:ea typeface="+mn-ea"/>
              <a:cs typeface="+mn-cs"/>
            </a:endParaRP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Deliverables</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HTML file named index.html with complete workshop management system structure</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README.md file explaining the project purpose and structure</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GitHub repository with the complete project uploaded</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Ensure the HTML validates and displays properly in modern browsers</a:t>
            </a:r>
          </a:p>
          <a:p>
            <a:pPr marL="228600" indent="-228600">
              <a:lnSpc>
                <a:spcPct val="90000"/>
              </a:lnSpc>
              <a:spcBef>
                <a:spcPts val="1000"/>
              </a:spcBef>
              <a:buFont typeface="Arial" panose="020B0604020202020204" pitchFamily="34" charset="0"/>
              <a:buChar char="•"/>
            </a:pPr>
            <a:endParaRPr lang="hr-HR" sz="2000" b="1" kern="1200" dirty="0">
              <a:latin typeface="Bahnschrift SemiLight" panose="020B0502040204020203" pitchFamily="34" charset="0"/>
              <a:ea typeface="+mn-ea"/>
              <a:cs typeface="+mn-cs"/>
            </a:endParaRP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Submission</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Upload your completed project to GitHub with:</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Repository name: craftease-workshop-management</a:t>
            </a:r>
          </a:p>
          <a:p>
            <a:pPr marL="228600" indent="-228600">
              <a:lnSpc>
                <a:spcPct val="90000"/>
              </a:lnSpc>
              <a:spcBef>
                <a:spcPts val="1000"/>
              </a:spcBef>
              <a:buFont typeface="Arial" panose="020B0604020202020204" pitchFamily="34" charset="0"/>
              <a:buChar char="•"/>
            </a:pPr>
            <a:r>
              <a:rPr lang="hr-HR" sz="2000" b="1" kern="1200" dirty="0">
                <a:latin typeface="Bahnschrift SemiLight" panose="020B0502040204020203" pitchFamily="34" charset="0"/>
                <a:ea typeface="+mn-ea"/>
                <a:cs typeface="+mn-cs"/>
              </a:rPr>
              <a:t>Include all required files (HTML, README.md)</a:t>
            </a:r>
            <a:endParaRPr lang="hr-HR" sz="2000" kern="1200" dirty="0">
              <a:latin typeface="Bahnschrift SemiLight" panose="020B0502040204020203" pitchFamily="34" charset="0"/>
              <a:ea typeface="+mn-ea"/>
              <a:cs typeface="+mn-cs"/>
            </a:endParaRPr>
          </a:p>
        </p:txBody>
      </p:sp>
    </p:spTree>
    <p:extLst>
      <p:ext uri="{BB962C8B-B14F-4D97-AF65-F5344CB8AC3E}">
        <p14:creationId xmlns:p14="http://schemas.microsoft.com/office/powerpoint/2010/main" val="1587773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1360E-9F1C-5BBC-B259-CD7F45E10C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0E89DC-39A0-C91D-B661-E2A5D9EF0FA7}"/>
              </a:ext>
            </a:extLst>
          </p:cNvPr>
          <p:cNvSpPr>
            <a:spLocks noGrp="1"/>
          </p:cNvSpPr>
          <p:nvPr>
            <p:ph type="title"/>
          </p:nvPr>
        </p:nvSpPr>
        <p:spPr/>
        <p:txBody>
          <a:bodyPr/>
          <a:lstStyle/>
          <a:p>
            <a:r>
              <a:rPr lang="en-US" dirty="0"/>
              <a:t>HTML – FINAL EXERCISE</a:t>
            </a:r>
            <a:endParaRPr lang="hr-HR" dirty="0"/>
          </a:p>
        </p:txBody>
      </p:sp>
      <p:pic>
        <p:nvPicPr>
          <p:cNvPr id="7" name="Picture 6">
            <a:extLst>
              <a:ext uri="{FF2B5EF4-FFF2-40B4-BE49-F238E27FC236}">
                <a16:creationId xmlns:a16="http://schemas.microsoft.com/office/drawing/2014/main" id="{72E908C9-F53D-3359-BAC1-76A6B490FFFD}"/>
              </a:ext>
            </a:extLst>
          </p:cNvPr>
          <p:cNvPicPr>
            <a:picLocks noChangeAspect="1"/>
          </p:cNvPicPr>
          <p:nvPr/>
        </p:nvPicPr>
        <p:blipFill>
          <a:blip r:embed="rId3"/>
          <a:stretch>
            <a:fillRect/>
          </a:stretch>
        </p:blipFill>
        <p:spPr>
          <a:xfrm>
            <a:off x="3589020" y="1690688"/>
            <a:ext cx="5814060" cy="5100053"/>
          </a:xfrm>
          <a:prstGeom prst="rect">
            <a:avLst/>
          </a:prstGeom>
        </p:spPr>
      </p:pic>
    </p:spTree>
    <p:extLst>
      <p:ext uri="{BB962C8B-B14F-4D97-AF65-F5344CB8AC3E}">
        <p14:creationId xmlns:p14="http://schemas.microsoft.com/office/powerpoint/2010/main" val="3655991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E6ACA-F5C5-E5DA-6C22-5D9EB65AEB14}"/>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E8FEBA63-70E2-F3CA-1C2B-28B49FE8F56B}"/>
              </a:ext>
            </a:extLst>
          </p:cNvPr>
          <p:cNvSpPr>
            <a:spLocks noGrp="1"/>
          </p:cNvSpPr>
          <p:nvPr>
            <p:ph idx="1"/>
          </p:nvPr>
        </p:nvSpPr>
        <p:spPr/>
        <p:txBody>
          <a:bodyPr/>
          <a:lstStyle/>
          <a:p>
            <a:pPr lvl="0">
              <a:lnSpc>
                <a:spcPct val="100000"/>
              </a:lnSpc>
              <a:spcBef>
                <a:spcPts val="0"/>
              </a:spcBef>
              <a:buFontTx/>
              <a:buChar char="-"/>
              <a:defRPr/>
            </a:pPr>
            <a:r>
              <a:rPr lang="en-US" i="1" dirty="0">
                <a:solidFill>
                  <a:prstClr val="black"/>
                </a:solidFill>
                <a:latin typeface="Calibri" panose="020F0502020204030204"/>
              </a:rPr>
              <a:t>HTML and CSS: Design and Build Websites</a:t>
            </a:r>
            <a:r>
              <a:rPr lang="en-US" dirty="0">
                <a:solidFill>
                  <a:prstClr val="black"/>
                </a:solidFill>
                <a:latin typeface="Calibri" panose="020F0502020204030204"/>
              </a:rPr>
              <a:t> by Jon Duckett</a:t>
            </a:r>
            <a:br>
              <a:rPr lang="en-US" dirty="0">
                <a:solidFill>
                  <a:prstClr val="black"/>
                </a:solidFill>
                <a:latin typeface="Calibri" panose="020F0502020204030204"/>
              </a:rPr>
            </a:br>
            <a:r>
              <a:rPr lang="en-US" dirty="0">
                <a:solidFill>
                  <a:prstClr val="black"/>
                </a:solidFill>
                <a:latin typeface="Calibri" panose="020F0502020204030204"/>
              </a:rPr>
              <a:t>- </a:t>
            </a:r>
            <a:r>
              <a:rPr lang="en-US" i="1" dirty="0">
                <a:solidFill>
                  <a:prstClr val="black"/>
                </a:solidFill>
                <a:latin typeface="Calibri" panose="020F0502020204030204"/>
              </a:rPr>
              <a:t>Learning Web Design: A Beginner’s Guide to HTML, CSS, JavaScript, and Web Graphics</a:t>
            </a:r>
            <a:r>
              <a:rPr lang="en-US" dirty="0">
                <a:solidFill>
                  <a:prstClr val="black"/>
                </a:solidFill>
                <a:latin typeface="Calibri" panose="020F0502020204030204"/>
              </a:rPr>
              <a:t> by Jennifer </a:t>
            </a:r>
            <a:r>
              <a:rPr lang="en-US" dirty="0" err="1">
                <a:solidFill>
                  <a:prstClr val="black"/>
                </a:solidFill>
                <a:latin typeface="Calibri" panose="020F0502020204030204"/>
              </a:rPr>
              <a:t>Niederst</a:t>
            </a:r>
            <a:r>
              <a:rPr lang="en-US" dirty="0">
                <a:solidFill>
                  <a:prstClr val="black"/>
                </a:solidFill>
                <a:latin typeface="Calibri" panose="020F0502020204030204"/>
              </a:rPr>
              <a:t> Robbins</a:t>
            </a:r>
          </a:p>
          <a:p>
            <a:pPr>
              <a:lnSpc>
                <a:spcPct val="100000"/>
              </a:lnSpc>
              <a:spcBef>
                <a:spcPts val="0"/>
              </a:spcBef>
              <a:buFontTx/>
              <a:buChar char="-"/>
              <a:defRPr/>
            </a:pPr>
            <a:r>
              <a:rPr lang="en-US" i="1" dirty="0"/>
              <a:t>Responsive Web Design with HTML5 and CSS3</a:t>
            </a:r>
            <a:r>
              <a:rPr lang="en-US" dirty="0"/>
              <a:t> by Ben Frain</a:t>
            </a:r>
          </a:p>
          <a:p>
            <a:pPr>
              <a:lnSpc>
                <a:spcPct val="100000"/>
              </a:lnSpc>
              <a:spcBef>
                <a:spcPts val="0"/>
              </a:spcBef>
              <a:buFontTx/>
              <a:buChar char="-"/>
              <a:defRPr/>
            </a:pPr>
            <a:r>
              <a:rPr lang="en-US" i="1" dirty="0"/>
              <a:t>Learning Web Design</a:t>
            </a:r>
            <a:r>
              <a:rPr lang="en-US" dirty="0"/>
              <a:t> by Jennifer </a:t>
            </a:r>
            <a:r>
              <a:rPr lang="en-US" dirty="0" err="1"/>
              <a:t>Niederst</a:t>
            </a:r>
            <a:r>
              <a:rPr lang="en-US" dirty="0"/>
              <a:t> Robbins</a:t>
            </a:r>
          </a:p>
          <a:p>
            <a:pPr>
              <a:lnSpc>
                <a:spcPct val="100000"/>
              </a:lnSpc>
              <a:spcBef>
                <a:spcPts val="0"/>
              </a:spcBef>
              <a:buFontTx/>
              <a:buChar char="-"/>
              <a:defRPr/>
            </a:pPr>
            <a:r>
              <a:rPr lang="en-US" i="1" dirty="0"/>
              <a:t>HTML and CSS: Visual QuickStart Guide</a:t>
            </a:r>
            <a:r>
              <a:rPr lang="en-US" dirty="0"/>
              <a:t> by Elizabeth Castro</a:t>
            </a:r>
            <a:endParaRPr lang="en-US" dirty="0">
              <a:solidFill>
                <a:prstClr val="black"/>
              </a:solidFill>
              <a:latin typeface="Calibri" panose="020F0502020204030204"/>
            </a:endParaRPr>
          </a:p>
          <a:p>
            <a:pPr marL="0" lvl="0" indent="0">
              <a:lnSpc>
                <a:spcPct val="100000"/>
              </a:lnSpc>
              <a:spcBef>
                <a:spcPts val="0"/>
              </a:spcBef>
              <a:buNone/>
              <a:defRPr/>
            </a:pPr>
            <a:r>
              <a:rPr lang="en-US" i="1" dirty="0"/>
              <a:t>- Head First HTML and CSS</a:t>
            </a:r>
            <a:r>
              <a:rPr lang="en-US" dirty="0"/>
              <a:t> by Elisabeth Robson and Eric Freeman</a:t>
            </a:r>
            <a:endParaRPr lang="en-US" dirty="0">
              <a:solidFill>
                <a:prstClr val="black"/>
              </a:solidFill>
              <a:latin typeface="Calibri" panose="020F0502020204030204"/>
            </a:endParaRPr>
          </a:p>
          <a:p>
            <a:pPr marL="0" lvl="0" indent="0">
              <a:lnSpc>
                <a:spcPct val="100000"/>
              </a:lnSpc>
              <a:spcBef>
                <a:spcPts val="0"/>
              </a:spcBef>
              <a:buNone/>
              <a:defRPr/>
            </a:pPr>
            <a:endParaRPr lang="en-US" dirty="0">
              <a:solidFill>
                <a:prstClr val="black"/>
              </a:solidFill>
              <a:latin typeface="Calibri" panose="020F0502020204030204"/>
            </a:endParaRPr>
          </a:p>
          <a:p>
            <a:pPr marL="0" lvl="0" indent="0">
              <a:lnSpc>
                <a:spcPct val="100000"/>
              </a:lnSpc>
              <a:spcBef>
                <a:spcPts val="0"/>
              </a:spcBef>
              <a:buNone/>
              <a:defRPr/>
            </a:pPr>
            <a:endParaRPr lang="en-US" dirty="0">
              <a:solidFill>
                <a:prstClr val="black"/>
              </a:solidFill>
              <a:latin typeface="Calibri" panose="020F0502020204030204"/>
            </a:endParaRPr>
          </a:p>
          <a:p>
            <a:pPr marL="0" lvl="0" indent="0">
              <a:lnSpc>
                <a:spcPct val="100000"/>
              </a:lnSpc>
              <a:spcBef>
                <a:spcPts val="0"/>
              </a:spcBef>
              <a:buNone/>
              <a:defRPr/>
            </a:pPr>
            <a:endParaRPr lang="en-US" dirty="0">
              <a:solidFill>
                <a:prstClr val="black"/>
              </a:solidFill>
              <a:latin typeface="Calibri" panose="020F0502020204030204"/>
            </a:endParaRPr>
          </a:p>
          <a:p>
            <a:pPr marL="0" lvl="0" indent="0">
              <a:lnSpc>
                <a:spcPct val="100000"/>
              </a:lnSpc>
              <a:spcBef>
                <a:spcPts val="0"/>
              </a:spcBef>
              <a:buNone/>
              <a:defRPr/>
            </a:pPr>
            <a:endParaRPr lang="en-US" dirty="0">
              <a:solidFill>
                <a:prstClr val="black"/>
              </a:solidFill>
              <a:latin typeface="Calibri" panose="020F0502020204030204"/>
            </a:endParaRPr>
          </a:p>
          <a:p>
            <a:endParaRPr lang="hr-HR" dirty="0"/>
          </a:p>
        </p:txBody>
      </p:sp>
    </p:spTree>
    <p:extLst>
      <p:ext uri="{BB962C8B-B14F-4D97-AF65-F5344CB8AC3E}">
        <p14:creationId xmlns:p14="http://schemas.microsoft.com/office/powerpoint/2010/main" val="1415252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670DD-10AB-70AA-18A4-9296EA9994E2}"/>
              </a:ext>
            </a:extLst>
          </p:cNvPr>
          <p:cNvSpPr>
            <a:spLocks noGrp="1"/>
          </p:cNvSpPr>
          <p:nvPr>
            <p:ph type="title"/>
          </p:nvPr>
        </p:nvSpPr>
        <p:spPr/>
        <p:txBody>
          <a:bodyPr/>
          <a:lstStyle/>
          <a:p>
            <a:endParaRPr lang="hr-HR"/>
          </a:p>
        </p:txBody>
      </p:sp>
      <p:sp>
        <p:nvSpPr>
          <p:cNvPr id="6" name="Content Placeholder 5">
            <a:extLst>
              <a:ext uri="{FF2B5EF4-FFF2-40B4-BE49-F238E27FC236}">
                <a16:creationId xmlns:a16="http://schemas.microsoft.com/office/drawing/2014/main" id="{92A0FD4E-4520-02F9-79C1-A5BD75424CD8}"/>
              </a:ext>
            </a:extLst>
          </p:cNvPr>
          <p:cNvSpPr>
            <a:spLocks noGrp="1"/>
          </p:cNvSpPr>
          <p:nvPr>
            <p:ph idx="1"/>
          </p:nvPr>
        </p:nvSpPr>
        <p:spPr/>
        <p:txBody>
          <a:bodyPr>
            <a:normAutofit fontScale="62500" lnSpcReduction="20000"/>
          </a:bodyPr>
          <a:lstStyle/>
          <a:p>
            <a:r>
              <a:rPr lang="en-US" dirty="0">
                <a:hlinkClick r:id="rId2"/>
              </a:rPr>
              <a:t>https://developer.mozilla.org/en-US/docs/Web/HTML</a:t>
            </a:r>
            <a:endParaRPr lang="en-US" dirty="0"/>
          </a:p>
          <a:p>
            <a:r>
              <a:rPr lang="en-US" dirty="0">
                <a:hlinkClick r:id="rId3"/>
              </a:rPr>
              <a:t>https://developer.mozilla.org/en-US/docs/Learn_web_development/Core/Structuring_content/Basic_HTML_syntax</a:t>
            </a:r>
            <a:endParaRPr lang="en-US" dirty="0"/>
          </a:p>
          <a:p>
            <a:r>
              <a:rPr lang="en-US" dirty="0">
                <a:hlinkClick r:id="rId4"/>
              </a:rPr>
              <a:t>https://developer.mozilla.org/en-US/docs/Web/HTML/Reference/Elements/title</a:t>
            </a:r>
            <a:endParaRPr lang="en-US" dirty="0"/>
          </a:p>
          <a:p>
            <a:r>
              <a:rPr lang="en-US" dirty="0">
                <a:hlinkClick r:id="rId5"/>
              </a:rPr>
              <a:t>https://www.google.com/search?q=MDN+%E2%80%93+HTML+Paragraphs&amp;ie=UTF-8</a:t>
            </a:r>
            <a:endParaRPr lang="en-US" dirty="0"/>
          </a:p>
          <a:p>
            <a:r>
              <a:rPr lang="en-US" dirty="0">
                <a:hlinkClick r:id="rId6"/>
              </a:rPr>
              <a:t>https://developer.mozilla.org/en-US/docs/Web/HTML/Reference/Elements/p</a:t>
            </a:r>
            <a:endParaRPr lang="en-US" dirty="0"/>
          </a:p>
          <a:p>
            <a:r>
              <a:rPr lang="en-US" dirty="0">
                <a:hlinkClick r:id="rId7"/>
              </a:rPr>
              <a:t>https://developer.mozilla.org/en-US/docs/Learn_web_development/Core/Structuring_content/Lists</a:t>
            </a:r>
            <a:endParaRPr lang="en-US" dirty="0"/>
          </a:p>
          <a:p>
            <a:r>
              <a:rPr lang="en-US" dirty="0">
                <a:hlinkClick r:id="rId8"/>
              </a:rPr>
              <a:t>https://www.w3schools.com/html/html_attributes.asp</a:t>
            </a:r>
            <a:endParaRPr lang="en-US" dirty="0"/>
          </a:p>
          <a:p>
            <a:r>
              <a:rPr lang="en-US" dirty="0">
                <a:hlinkClick r:id="rId9"/>
              </a:rPr>
              <a:t>https://developer.mozilla.org/en-US/docs/Learn_web_development/Core/Structuring_content/Creating_links</a:t>
            </a:r>
            <a:endParaRPr lang="en-US" dirty="0"/>
          </a:p>
          <a:p>
            <a:r>
              <a:rPr lang="en-US" dirty="0">
                <a:hlinkClick r:id="rId10"/>
              </a:rPr>
              <a:t>https://developer.mozilla.org/en-US/docs/Web/HTML/Reference/Elements/img</a:t>
            </a:r>
            <a:endParaRPr lang="en-US" dirty="0"/>
          </a:p>
          <a:p>
            <a:r>
              <a:rPr lang="en-US" dirty="0">
                <a:hlinkClick r:id="rId11"/>
              </a:rPr>
              <a:t>https://developer.mozilla.org/en-US/docs/Web/HTML/Reference/Elements/link</a:t>
            </a:r>
            <a:endParaRPr lang="en-US" dirty="0"/>
          </a:p>
          <a:p>
            <a:r>
              <a:rPr lang="hr-HR" dirty="0">
                <a:hlinkClick r:id="rId9"/>
              </a:rPr>
              <a:t>https://developer.mozilla.org/en-US/docs/Learn_web_development/Core/Structuring_content/Creating_links</a:t>
            </a:r>
            <a:endParaRPr lang="hr-HR" dirty="0"/>
          </a:p>
          <a:p>
            <a:endParaRPr lang="hr-HR" dirty="0"/>
          </a:p>
        </p:txBody>
      </p:sp>
    </p:spTree>
    <p:extLst>
      <p:ext uri="{BB962C8B-B14F-4D97-AF65-F5344CB8AC3E}">
        <p14:creationId xmlns:p14="http://schemas.microsoft.com/office/powerpoint/2010/main" val="81410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CSS</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Website </a:t>
            </a:r>
            <a:r>
              <a:rPr lang="en-US" dirty="0">
                <a:latin typeface="Bahnschrift SemiLight" panose="020B0502040204020203" pitchFamily="34" charset="0"/>
              </a:rPr>
              <a:t>stylization</a:t>
            </a:r>
          </a:p>
        </p:txBody>
      </p:sp>
    </p:spTree>
    <p:extLst>
      <p:ext uri="{BB962C8B-B14F-4D97-AF65-F5344CB8AC3E}">
        <p14:creationId xmlns:p14="http://schemas.microsoft.com/office/powerpoint/2010/main" val="3660770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A8FE4-6502-5829-E182-221CCE9752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13F110-2FB8-A94B-DC72-67D5029ECECA}"/>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8C9490C-D5BB-48BF-E8D8-6295875FE5B5}"/>
              </a:ext>
            </a:extLst>
          </p:cNvPr>
          <p:cNvSpPr>
            <a:spLocks noGrp="1"/>
          </p:cNvSpPr>
          <p:nvPr>
            <p:ph idx="1"/>
          </p:nvPr>
        </p:nvSpPr>
        <p:spPr>
          <a:xfrm>
            <a:off x="838200" y="1825625"/>
            <a:ext cx="10515600" cy="4796848"/>
          </a:xfrm>
        </p:spPr>
        <p:txBody>
          <a:bodyPr>
            <a:normAutofit fontScale="47500" lnSpcReduction="20000"/>
          </a:bodyPr>
          <a:lstStyle/>
          <a:p>
            <a:pPr marL="0" indent="0">
              <a:buNone/>
            </a:pPr>
            <a:r>
              <a:rPr lang="hr-HR" dirty="0"/>
              <a:t>CSS Overview</a:t>
            </a:r>
          </a:p>
          <a:p>
            <a:pPr marL="0" indent="0">
              <a:buNone/>
            </a:pPr>
            <a:r>
              <a:rPr lang="hr-HR" dirty="0"/>
              <a:t>    CSS styles HTML (colors, fonts, layout, animations).</a:t>
            </a:r>
          </a:p>
          <a:p>
            <a:pPr marL="0" indent="0">
              <a:buNone/>
            </a:pPr>
            <a:r>
              <a:rPr lang="hr-HR" dirty="0"/>
              <a:t>    "Cascading" = rules go from general to specific.</a:t>
            </a:r>
          </a:p>
          <a:p>
            <a:pPr marL="0" indent="0">
              <a:buNone/>
            </a:pPr>
            <a:endParaRPr lang="hr-HR" dirty="0"/>
          </a:p>
          <a:p>
            <a:pPr marL="0" indent="0">
              <a:buNone/>
            </a:pPr>
            <a:r>
              <a:rPr lang="hr-HR" dirty="0"/>
              <a:t>Ways to Add CSS</a:t>
            </a:r>
          </a:p>
          <a:p>
            <a:pPr marL="0" indent="0">
              <a:buNone/>
            </a:pPr>
            <a:r>
              <a:rPr lang="hr-HR" dirty="0"/>
              <a:t>    Inline CSS - inside element tag (not recommended).</a:t>
            </a:r>
          </a:p>
          <a:p>
            <a:pPr marL="0" indent="0">
              <a:buNone/>
            </a:pPr>
            <a:r>
              <a:rPr lang="hr-HR" dirty="0"/>
              <a:t>    Internal CSS - &lt;style&gt; tag in HTML.</a:t>
            </a:r>
          </a:p>
          <a:p>
            <a:pPr marL="0" indent="0">
              <a:buNone/>
            </a:pPr>
            <a:r>
              <a:rPr lang="hr-HR" dirty="0"/>
              <a:t>    External CSS - separate .css file (best practice).</a:t>
            </a:r>
          </a:p>
          <a:p>
            <a:pPr marL="0" indent="0">
              <a:buNone/>
            </a:pPr>
            <a:endParaRPr lang="hr-HR" dirty="0"/>
          </a:p>
          <a:p>
            <a:pPr marL="0" indent="0">
              <a:buNone/>
            </a:pPr>
            <a:r>
              <a:rPr lang="hr-HR" dirty="0"/>
              <a:t>Selectors</a:t>
            </a:r>
          </a:p>
          <a:p>
            <a:pPr marL="0" indent="0">
              <a:buNone/>
            </a:pPr>
            <a:r>
              <a:rPr lang="hr-HR" dirty="0"/>
              <a:t>    Element - p, h1</a:t>
            </a:r>
          </a:p>
          <a:p>
            <a:pPr marL="0" indent="0">
              <a:buNone/>
            </a:pPr>
            <a:r>
              <a:rPr lang="hr-HR" dirty="0"/>
              <a:t>    Class - .classname</a:t>
            </a:r>
          </a:p>
          <a:p>
            <a:pPr marL="0" indent="0">
              <a:buNone/>
            </a:pPr>
            <a:r>
              <a:rPr lang="hr-HR" dirty="0"/>
              <a:t>    ID - #idname</a:t>
            </a:r>
          </a:p>
          <a:p>
            <a:pPr marL="0" indent="0">
              <a:buNone/>
            </a:pPr>
            <a:r>
              <a:rPr lang="hr-HR" dirty="0"/>
              <a:t>    Attribute - [type="text"]</a:t>
            </a:r>
          </a:p>
          <a:p>
            <a:pPr marL="0" indent="0">
              <a:buNone/>
            </a:pPr>
            <a:r>
              <a:rPr lang="hr-HR" dirty="0"/>
              <a:t>    Universal - *</a:t>
            </a:r>
          </a:p>
          <a:p>
            <a:pPr marL="0" indent="0">
              <a:buNone/>
            </a:pPr>
            <a:endParaRPr lang="hr-HR" dirty="0"/>
          </a:p>
          <a:p>
            <a:pPr marL="0" indent="0">
              <a:buNone/>
            </a:pPr>
            <a:r>
              <a:rPr lang="hr-HR" dirty="0"/>
              <a:t>Box Model</a:t>
            </a:r>
          </a:p>
          <a:p>
            <a:pPr marL="0" indent="0">
              <a:buNone/>
            </a:pPr>
            <a:r>
              <a:rPr lang="hr-HR" dirty="0"/>
              <a:t>    Content -&gt; Padding -&gt; Border -&gt; Margin</a:t>
            </a:r>
          </a:p>
          <a:p>
            <a:pPr marL="0" indent="0">
              <a:buNone/>
            </a:pPr>
            <a:endParaRPr lang="hr-HR" dirty="0"/>
          </a:p>
        </p:txBody>
      </p:sp>
    </p:spTree>
    <p:extLst>
      <p:ext uri="{BB962C8B-B14F-4D97-AF65-F5344CB8AC3E}">
        <p14:creationId xmlns:p14="http://schemas.microsoft.com/office/powerpoint/2010/main" val="172936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D6AE8F-34C4-F927-761A-32D4E1711406}"/>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4416CFE-0C4A-4E38-68A8-3795336EF9B3}"/>
              </a:ext>
            </a:extLst>
          </p:cNvPr>
          <p:cNvSpPr>
            <a:spLocks noGrp="1"/>
          </p:cNvSpPr>
          <p:nvPr>
            <p:ph idx="1"/>
          </p:nvPr>
        </p:nvSpPr>
        <p:spPr>
          <a:xfrm>
            <a:off x="838200" y="1825625"/>
            <a:ext cx="10515600" cy="4866120"/>
          </a:xfrm>
        </p:spPr>
        <p:txBody>
          <a:bodyPr>
            <a:noAutofit/>
          </a:bodyPr>
          <a:lstStyle/>
          <a:p>
            <a:pPr marL="0" indent="0">
              <a:buNone/>
            </a:pPr>
            <a:r>
              <a:rPr lang="hr-HR" sz="1600" dirty="0"/>
              <a:t>Cascade and Specificity</a:t>
            </a:r>
          </a:p>
          <a:p>
            <a:pPr marL="0" indent="0">
              <a:buNone/>
            </a:pPr>
            <a:r>
              <a:rPr lang="hr-HR" sz="1600" dirty="0"/>
              <a:t>    Inline &gt; ID &gt; Class &gt; Element</a:t>
            </a:r>
          </a:p>
          <a:p>
            <a:pPr marL="0" indent="0">
              <a:buNone/>
            </a:pPr>
            <a:r>
              <a:rPr lang="hr-HR" sz="1600" dirty="0"/>
              <a:t>    !important overrides everything.</a:t>
            </a:r>
          </a:p>
          <a:p>
            <a:pPr marL="0" indent="0">
              <a:buNone/>
            </a:pPr>
            <a:r>
              <a:rPr lang="hr-HR" sz="1600" dirty="0"/>
              <a:t>Positioning</a:t>
            </a:r>
          </a:p>
          <a:p>
            <a:pPr marL="0" indent="0">
              <a:buNone/>
            </a:pPr>
            <a:r>
              <a:rPr lang="hr-HR" sz="1600" dirty="0"/>
              <a:t>    Static - default</a:t>
            </a:r>
          </a:p>
          <a:p>
            <a:pPr marL="0" indent="0">
              <a:buNone/>
            </a:pPr>
            <a:r>
              <a:rPr lang="hr-HR" sz="1600" dirty="0"/>
              <a:t>    Relative - offset from normal</a:t>
            </a:r>
          </a:p>
          <a:p>
            <a:pPr marL="0" indent="0">
              <a:buNone/>
            </a:pPr>
            <a:r>
              <a:rPr lang="hr-HR" sz="1600" dirty="0"/>
              <a:t>    Absolute - positioned to ancestor</a:t>
            </a:r>
          </a:p>
          <a:p>
            <a:pPr marL="0" indent="0">
              <a:buNone/>
            </a:pPr>
            <a:r>
              <a:rPr lang="hr-HR" sz="1600" dirty="0"/>
              <a:t>    Fixed - stays on screen</a:t>
            </a:r>
          </a:p>
          <a:p>
            <a:pPr marL="0" indent="0">
              <a:buNone/>
            </a:pPr>
            <a:r>
              <a:rPr lang="hr-HR" sz="1600" dirty="0"/>
              <a:t>    Z-index - layer order</a:t>
            </a:r>
          </a:p>
          <a:p>
            <a:pPr marL="0" indent="0">
              <a:buNone/>
            </a:pPr>
            <a:r>
              <a:rPr lang="hr-HR" sz="1600" dirty="0"/>
              <a:t>Display</a:t>
            </a:r>
          </a:p>
          <a:p>
            <a:pPr marL="0" indent="0">
              <a:buNone/>
            </a:pPr>
            <a:r>
              <a:rPr lang="hr-HR" sz="1600" dirty="0"/>
              <a:t>    Block - full width</a:t>
            </a:r>
          </a:p>
          <a:p>
            <a:pPr marL="0" indent="0">
              <a:buNone/>
            </a:pPr>
            <a:r>
              <a:rPr lang="hr-HR" sz="1600" dirty="0"/>
              <a:t>    Inline - content width</a:t>
            </a:r>
          </a:p>
          <a:p>
            <a:pPr marL="0" indent="0">
              <a:buNone/>
            </a:pPr>
            <a:r>
              <a:rPr lang="hr-HR" sz="1600" dirty="0"/>
              <a:t>    Inline-block - inline + block features</a:t>
            </a:r>
          </a:p>
          <a:p>
            <a:pPr marL="0" indent="0">
              <a:buNone/>
            </a:pPr>
            <a:r>
              <a:rPr lang="hr-HR" sz="1600" dirty="0"/>
              <a:t>    None - hide element</a:t>
            </a:r>
          </a:p>
          <a:p>
            <a:pPr marL="0" indent="0">
              <a:buNone/>
            </a:pPr>
            <a:endParaRPr lang="hr-HR" sz="1600" dirty="0"/>
          </a:p>
        </p:txBody>
      </p:sp>
    </p:spTree>
    <p:extLst>
      <p:ext uri="{BB962C8B-B14F-4D97-AF65-F5344CB8AC3E}">
        <p14:creationId xmlns:p14="http://schemas.microsoft.com/office/powerpoint/2010/main" val="1967755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CC1F-2329-9C36-1BF2-FF5A3642A5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31DBDF-5A4F-2D1D-7E30-5610C8A607E5}"/>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529814F9-FB18-C990-434F-A353D47FE09B}"/>
              </a:ext>
            </a:extLst>
          </p:cNvPr>
          <p:cNvSpPr>
            <a:spLocks noGrp="1"/>
          </p:cNvSpPr>
          <p:nvPr>
            <p:ph idx="1"/>
          </p:nvPr>
        </p:nvSpPr>
        <p:spPr>
          <a:xfrm>
            <a:off x="838200" y="1825625"/>
            <a:ext cx="10515600" cy="4866120"/>
          </a:xfrm>
        </p:spPr>
        <p:txBody>
          <a:bodyPr>
            <a:noAutofit/>
          </a:bodyPr>
          <a:lstStyle/>
          <a:p>
            <a:pPr marL="0" indent="0">
              <a:buNone/>
            </a:pPr>
            <a:r>
              <a:rPr lang="hr-HR" sz="1600" dirty="0"/>
              <a:t>Float</a:t>
            </a:r>
          </a:p>
          <a:p>
            <a:pPr marL="0" indent="0">
              <a:buNone/>
            </a:pPr>
            <a:r>
              <a:rPr lang="hr-HR" sz="1600" dirty="0"/>
              <a:t>    Wrap text around elements</a:t>
            </a:r>
          </a:p>
          <a:p>
            <a:pPr marL="0" indent="0">
              <a:buNone/>
            </a:pPr>
            <a:r>
              <a:rPr lang="hr-HR" sz="1600" dirty="0"/>
              <a:t>    Avoid for complex layouts</a:t>
            </a:r>
          </a:p>
          <a:p>
            <a:pPr marL="0" indent="0">
              <a:buNone/>
            </a:pPr>
            <a:r>
              <a:rPr lang="hr-HR" sz="1600" dirty="0"/>
              <a:t>Responsive Design</a:t>
            </a:r>
          </a:p>
          <a:p>
            <a:pPr marL="0" indent="0">
              <a:buNone/>
            </a:pPr>
            <a:r>
              <a:rPr lang="hr-HR" sz="1600" dirty="0"/>
              <a:t>    Flexbox - flexible rows/columns</a:t>
            </a:r>
          </a:p>
          <a:p>
            <a:pPr marL="0" indent="0">
              <a:buNone/>
            </a:pPr>
            <a:r>
              <a:rPr lang="hr-HR" sz="1600" dirty="0"/>
              <a:t>    Grid - complex 2D layouts</a:t>
            </a:r>
          </a:p>
          <a:p>
            <a:pPr marL="0" indent="0">
              <a:buNone/>
            </a:pPr>
            <a:r>
              <a:rPr lang="hr-HR" sz="1600" dirty="0"/>
              <a:t>    Frameworks - Bootstrap, Tailwind, Bulma</a:t>
            </a:r>
          </a:p>
        </p:txBody>
      </p:sp>
    </p:spTree>
    <p:extLst>
      <p:ext uri="{BB962C8B-B14F-4D97-AF65-F5344CB8AC3E}">
        <p14:creationId xmlns:p14="http://schemas.microsoft.com/office/powerpoint/2010/main" val="3922506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hr-HR" dirty="0"/>
              <a:t>CSS</a:t>
            </a:r>
          </a:p>
        </p:txBody>
      </p:sp>
      <p:pic>
        <p:nvPicPr>
          <p:cNvPr id="7" name="Picture 6" descr="A diagram of a waterfall&#10;&#10;AI-generated content may be incorrect.">
            <a:extLst>
              <a:ext uri="{FF2B5EF4-FFF2-40B4-BE49-F238E27FC236}">
                <a16:creationId xmlns:a16="http://schemas.microsoft.com/office/drawing/2014/main" id="{603B6D00-BDB6-E788-47E6-FD9D5A7B1032}"/>
              </a:ext>
            </a:extLst>
          </p:cNvPr>
          <p:cNvPicPr>
            <a:picLocks noChangeAspect="1"/>
          </p:cNvPicPr>
          <p:nvPr/>
        </p:nvPicPr>
        <p:blipFill>
          <a:blip r:embed="rId3"/>
          <a:srcRect l="21703" r="4989" b="-1"/>
          <a:stretch/>
        </p:blipFill>
        <p:spPr>
          <a:xfrm>
            <a:off x="6988923" y="2140561"/>
            <a:ext cx="4251487" cy="3885700"/>
          </a:xfrm>
          <a:prstGeom prst="rect">
            <a:avLst/>
          </a:prstGeom>
          <a:noFill/>
        </p:spPr>
      </p:pic>
      <p:sp>
        <p:nvSpPr>
          <p:cNvPr id="4" name="Content Placeholder 1">
            <a:extLst>
              <a:ext uri="{FF2B5EF4-FFF2-40B4-BE49-F238E27FC236}">
                <a16:creationId xmlns:a16="http://schemas.microsoft.com/office/drawing/2014/main" id="{935FDEC7-BB16-C28F-217D-312D1F52632F}"/>
              </a:ext>
            </a:extLst>
          </p:cNvPr>
          <p:cNvSpPr txBox="1">
            <a:spLocks/>
          </p:cNvSpPr>
          <p:nvPr/>
        </p:nvSpPr>
        <p:spPr>
          <a:xfrm>
            <a:off x="462987" y="2465991"/>
            <a:ext cx="5317572" cy="313177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CSS is an acronym for Cascading Style Sheets.
 What do you mean by "cascading"?
</a:t>
            </a:r>
            <a:br>
              <a:rPr lang="en-US" sz="2000" dirty="0">
                <a:latin typeface="Bahnschrift SemiLight" panose="020B0502040204020203" pitchFamily="34" charset="0"/>
              </a:rPr>
            </a:br>
            <a:r>
              <a:rPr lang="en-US" sz="2000" dirty="0">
                <a:latin typeface="Bahnschrift SemiLight" panose="020B0502040204020203" pitchFamily="34" charset="0"/>
              </a:rPr>
              <a:t> Let's imagine a waterfall – water flows from one level to another.
</a:t>
            </a:r>
            <a:br>
              <a:rPr lang="en-US" sz="2000" dirty="0">
                <a:latin typeface="Bahnschrift SemiLight" panose="020B0502040204020203" pitchFamily="34" charset="0"/>
              </a:rPr>
            </a:br>
            <a:r>
              <a:rPr lang="en-US" sz="2000" dirty="0">
                <a:latin typeface="Bahnschrift SemiLight" panose="020B0502040204020203" pitchFamily="34" charset="0"/>
              </a:rPr>
              <a:t> Also, CSS styles are applied from the most general to the most specific rules.
</a:t>
            </a:r>
            <a:br>
              <a:rPr lang="en-US" sz="2000" dirty="0">
                <a:latin typeface="Bahnschrift SemiLight" panose="020B0502040204020203" pitchFamily="34" charset="0"/>
              </a:rPr>
            </a:br>
            <a:r>
              <a:rPr lang="en-US" sz="2000" dirty="0">
                <a:latin typeface="Bahnschrift SemiLight" panose="020B0502040204020203" pitchFamily="34" charset="0"/>
              </a:rPr>
              <a:t> This allows for design control and flexibility. Tables).</a:t>
            </a:r>
          </a:p>
        </p:txBody>
      </p:sp>
    </p:spTree>
    <p:extLst>
      <p:ext uri="{BB962C8B-B14F-4D97-AF65-F5344CB8AC3E}">
        <p14:creationId xmlns:p14="http://schemas.microsoft.com/office/powerpoint/2010/main" val="176795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fontScale="9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Git is the most popular version control system, which allows you to track changes to your code and make it easier to work with your team
- Git allows you to revert to any previous version!</a:t>
            </a:r>
            <a:endParaRPr lang="pt-BR"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rmAutofit fontScale="850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latin typeface="Bahnschrift SemiLight" panose="020B0502040204020203" pitchFamily="34" charset="0"/>
              </a:rPr>
              <a:t>Git uses snapshots of your code, so you can:
</a:t>
            </a:r>
            <a:br>
              <a:rPr lang="en-US" b="1" dirty="0">
                <a:latin typeface="Bahnschrift SemiLight" panose="020B0502040204020203" pitchFamily="34" charset="0"/>
              </a:rPr>
            </a:br>
            <a:r>
              <a:rPr lang="en-US" b="1" dirty="0">
                <a:latin typeface="Bahnschrift SemiLight" panose="020B0502040204020203" pitchFamily="34" charset="0"/>
              </a:rPr>
              <a:t>- Compare the current code with old versions</a:t>
            </a:r>
            <a:br>
              <a:rPr lang="en-US" b="1" dirty="0">
                <a:latin typeface="Bahnschrift SemiLight" panose="020B0502040204020203" pitchFamily="34" charset="0"/>
              </a:rPr>
            </a:br>
            <a:r>
              <a:rPr lang="en-US" b="1" dirty="0">
                <a:latin typeface="Bahnschrift SemiLight" panose="020B0502040204020203" pitchFamily="34" charset="0"/>
              </a:rPr>
              <a:t>- Revert to any previous version</a:t>
            </a:r>
            <a:br>
              <a:rPr lang="en-US" b="1" dirty="0">
                <a:latin typeface="Bahnschrift SemiLight" panose="020B0502040204020203" pitchFamily="34" charset="0"/>
              </a:rPr>
            </a:br>
            <a:r>
              <a:rPr lang="en-US" b="1" dirty="0">
                <a:latin typeface="Bahnschrift SemiLight" panose="020B0502040204020203" pitchFamily="34" charset="0"/>
              </a:rPr>
              <a:t>- Work with a team without worrying about data loss.</a:t>
            </a:r>
            <a:endParaRPr lang="hr-HR" dirty="0">
              <a:latin typeface="Bahnschrift SemiLight" panose="020B0502040204020203" pitchFamily="34" charset="0"/>
            </a:endParaRPr>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3"/>
          <a:stretch>
            <a:fillRect/>
          </a:stretch>
        </p:blipFill>
        <p:spPr>
          <a:xfrm>
            <a:off x="2525725" y="4432457"/>
            <a:ext cx="6415319" cy="1982491"/>
          </a:xfrm>
          <a:prstGeom prst="rect">
            <a:avLst/>
          </a:prstGeom>
        </p:spPr>
      </p:pic>
      <p:sp>
        <p:nvSpPr>
          <p:cNvPr id="4" name="Text Placeholder 5">
            <a:extLst>
              <a:ext uri="{FF2B5EF4-FFF2-40B4-BE49-F238E27FC236}">
                <a16:creationId xmlns:a16="http://schemas.microsoft.com/office/drawing/2014/main" id="{2B005F65-3B75-2FE3-699B-081E9885C037}"/>
              </a:ext>
            </a:extLst>
          </p:cNvPr>
          <p:cNvSpPr txBox="1">
            <a:spLocks/>
          </p:cNvSpPr>
          <p:nvPr/>
        </p:nvSpPr>
        <p:spPr>
          <a:xfrm>
            <a:off x="3588452" y="6594361"/>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www.github.com</a:t>
            </a:r>
          </a:p>
        </p:txBody>
      </p:sp>
    </p:spTree>
    <p:extLst>
      <p:ext uri="{BB962C8B-B14F-4D97-AF65-F5344CB8AC3E}">
        <p14:creationId xmlns:p14="http://schemas.microsoft.com/office/powerpoint/2010/main" val="3670486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324A17-BA10-734E-740B-BA9638565983}"/>
              </a:ext>
            </a:extLst>
          </p:cNvPr>
          <p:cNvSpPr>
            <a:spLocks noGrp="1"/>
          </p:cNvSpPr>
          <p:nvPr>
            <p:ph type="title"/>
          </p:nvPr>
        </p:nvSpPr>
        <p:spPr/>
        <p:txBody>
          <a:bodyPr/>
          <a:lstStyle/>
          <a:p>
            <a:r>
              <a:rPr lang="hr-HR" dirty="0"/>
              <a:t>CSS</a:t>
            </a:r>
          </a:p>
        </p:txBody>
      </p:sp>
      <p:sp>
        <p:nvSpPr>
          <p:cNvPr id="5" name="Content Placeholder 1">
            <a:extLst>
              <a:ext uri="{FF2B5EF4-FFF2-40B4-BE49-F238E27FC236}">
                <a16:creationId xmlns:a16="http://schemas.microsoft.com/office/drawing/2014/main" id="{54561686-7C66-04E0-EDCE-A414543A97E1}"/>
              </a:ext>
            </a:extLst>
          </p:cNvPr>
          <p:cNvSpPr txBox="1">
            <a:spLocks/>
          </p:cNvSpPr>
          <p:nvPr/>
        </p:nvSpPr>
        <p:spPr>
          <a:xfrm>
            <a:off x="740780" y="2425847"/>
            <a:ext cx="4932728" cy="313177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Bahnschrift SemiLight" panose="020B0502040204020203" pitchFamily="34" charset="0"/>
              </a:rPr>
              <a:t>CSS transforms plain HTML into an attractive design!
- No CSS – sites are plain, black and white, and boring.</a:t>
            </a:r>
          </a:p>
          <a:p>
            <a:pPr algn="l"/>
            <a:br>
              <a:rPr lang="en-US" sz="2000" dirty="0">
                <a:latin typeface="Bahnschrift SemiLight" panose="020B0502040204020203" pitchFamily="34" charset="0"/>
              </a:rPr>
            </a:br>
            <a:r>
              <a:rPr lang="en-US" sz="2000" dirty="0">
                <a:latin typeface="Bahnschrift SemiLight" panose="020B0502040204020203" pitchFamily="34" charset="0"/>
              </a:rPr>
              <a:t>- With CSS – we can change:
	- Colors
	- Fonts
	- Background images
Arrangement and size of elements
 Animations and effects</a:t>
            </a:r>
          </a:p>
        </p:txBody>
      </p:sp>
      <p:pic>
        <p:nvPicPr>
          <p:cNvPr id="8" name="Picture 7">
            <a:extLst>
              <a:ext uri="{FF2B5EF4-FFF2-40B4-BE49-F238E27FC236}">
                <a16:creationId xmlns:a16="http://schemas.microsoft.com/office/drawing/2014/main" id="{67EB1AA7-BE33-A1E3-F8EF-E0DF27075515}"/>
              </a:ext>
            </a:extLst>
          </p:cNvPr>
          <p:cNvPicPr>
            <a:picLocks noChangeAspect="1"/>
          </p:cNvPicPr>
          <p:nvPr/>
        </p:nvPicPr>
        <p:blipFill>
          <a:blip r:embed="rId3"/>
          <a:stretch>
            <a:fillRect/>
          </a:stretch>
        </p:blipFill>
        <p:spPr>
          <a:xfrm>
            <a:off x="6351836" y="2248086"/>
            <a:ext cx="5474452" cy="3777372"/>
          </a:xfrm>
          <a:prstGeom prst="rect">
            <a:avLst/>
          </a:prstGeom>
          <a:noFill/>
        </p:spPr>
      </p:pic>
      <p:sp>
        <p:nvSpPr>
          <p:cNvPr id="2" name="Content Placeholder 1">
            <a:extLst>
              <a:ext uri="{FF2B5EF4-FFF2-40B4-BE49-F238E27FC236}">
                <a16:creationId xmlns:a16="http://schemas.microsoft.com/office/drawing/2014/main" id="{BF43EA09-E120-0ACF-BA8C-36583B648A2D}"/>
              </a:ext>
            </a:extLst>
          </p:cNvPr>
          <p:cNvSpPr txBox="1">
            <a:spLocks/>
          </p:cNvSpPr>
          <p:nvPr/>
        </p:nvSpPr>
        <p:spPr>
          <a:xfrm>
            <a:off x="7679326" y="6201930"/>
            <a:ext cx="2819471" cy="29094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dirty="0"/>
              <a:t>https://dinoduvnjak.github.io/css-toogle/</a:t>
            </a:r>
          </a:p>
        </p:txBody>
      </p:sp>
    </p:spTree>
    <p:extLst>
      <p:ext uri="{BB962C8B-B14F-4D97-AF65-F5344CB8AC3E}">
        <p14:creationId xmlns:p14="http://schemas.microsoft.com/office/powerpoint/2010/main" val="510671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B1CA-B016-1C41-637B-4367139921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619CFF-9188-DB2A-C890-9019BC0469D6}"/>
              </a:ext>
            </a:extLst>
          </p:cNvPr>
          <p:cNvSpPr>
            <a:spLocks noGrp="1"/>
          </p:cNvSpPr>
          <p:nvPr>
            <p:ph type="title"/>
          </p:nvPr>
        </p:nvSpPr>
        <p:spPr/>
        <p:txBody>
          <a:bodyPr/>
          <a:lstStyle/>
          <a:p>
            <a:r>
              <a:rPr lang="hr-HR" dirty="0"/>
              <a:t>CSS</a:t>
            </a:r>
            <a:r>
              <a:rPr lang="en-US" dirty="0"/>
              <a:t>-INLINE CSS</a:t>
            </a:r>
            <a:endParaRPr lang="hr-HR" dirty="0"/>
          </a:p>
        </p:txBody>
      </p:sp>
      <p:sp>
        <p:nvSpPr>
          <p:cNvPr id="5" name="Content Placeholder 1">
            <a:extLst>
              <a:ext uri="{FF2B5EF4-FFF2-40B4-BE49-F238E27FC236}">
                <a16:creationId xmlns:a16="http://schemas.microsoft.com/office/drawing/2014/main" id="{147D863E-C9E2-DA5C-E7AB-67D2E3320E64}"/>
              </a:ext>
            </a:extLst>
          </p:cNvPr>
          <p:cNvSpPr txBox="1">
            <a:spLocks/>
          </p:cNvSpPr>
          <p:nvPr/>
        </p:nvSpPr>
        <p:spPr>
          <a:xfrm>
            <a:off x="1103890" y="2338918"/>
            <a:ext cx="6720595"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Suitable when you want to quickly change the style of only one element</a:t>
            </a:r>
          </a:p>
        </p:txBody>
      </p:sp>
      <p:sp>
        <p:nvSpPr>
          <p:cNvPr id="4" name="TextBox 3">
            <a:extLst>
              <a:ext uri="{FF2B5EF4-FFF2-40B4-BE49-F238E27FC236}">
                <a16:creationId xmlns:a16="http://schemas.microsoft.com/office/drawing/2014/main" id="{18A93714-2FD8-DC43-CF41-CB5F78FAE2BD}"/>
              </a:ext>
            </a:extLst>
          </p:cNvPr>
          <p:cNvSpPr txBox="1"/>
          <p:nvPr/>
        </p:nvSpPr>
        <p:spPr>
          <a:xfrm>
            <a:off x="1162309" y="4516465"/>
            <a:ext cx="10087883" cy="1569660"/>
          </a:xfrm>
          <a:prstGeom prst="rect">
            <a:avLst/>
          </a:prstGeom>
          <a:noFill/>
        </p:spPr>
        <p:txBody>
          <a:bodyPr wrap="square">
            <a:spAutoFit/>
          </a:bodyPr>
          <a:lstStyle/>
          <a:p>
            <a:r>
              <a:rPr lang="en-US" sz="2400" dirty="0">
                <a:latin typeface="Bahnschrift SemiLight" panose="020B0502040204020203" pitchFamily="34" charset="0"/>
              </a:rPr>
              <a:t>Problem with Inline CSS
- Difficult to maintain</a:t>
            </a:r>
            <a:br>
              <a:rPr lang="en-US" sz="2400" dirty="0">
                <a:latin typeface="Bahnschrift SemiLight" panose="020B0502040204020203" pitchFamily="34" charset="0"/>
              </a:rPr>
            </a:br>
            <a:r>
              <a:rPr lang="en-US" sz="2400" dirty="0">
                <a:latin typeface="Bahnschrift SemiLight" panose="020B0502040204020203" pitchFamily="34" charset="0"/>
              </a:rPr>
              <a:t>- Not practical for multiple elements</a:t>
            </a:r>
            <a:br>
              <a:rPr lang="en-US" sz="2400" dirty="0">
                <a:latin typeface="Bahnschrift SemiLight" panose="020B0502040204020203" pitchFamily="34" charset="0"/>
              </a:rPr>
            </a:br>
            <a:r>
              <a:rPr lang="en-US" sz="2400" dirty="0">
                <a:latin typeface="Bahnschrift SemiLight" panose="020B0502040204020203" pitchFamily="34" charset="0"/>
              </a:rPr>
              <a:t>- It is not used often, except for quick changes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039E9E88-A560-2816-8A1A-1D56969EE10F}"/>
              </a:ext>
            </a:extLst>
          </p:cNvPr>
          <p:cNvPicPr>
            <a:picLocks noChangeAspect="1"/>
          </p:cNvPicPr>
          <p:nvPr/>
        </p:nvPicPr>
        <p:blipFill>
          <a:blip r:embed="rId3"/>
          <a:stretch>
            <a:fillRect/>
          </a:stretch>
        </p:blipFill>
        <p:spPr>
          <a:xfrm>
            <a:off x="1162309" y="3429000"/>
            <a:ext cx="7702033" cy="834225"/>
          </a:xfrm>
          <a:prstGeom prst="rect">
            <a:avLst/>
          </a:prstGeom>
        </p:spPr>
      </p:pic>
    </p:spTree>
    <p:extLst>
      <p:ext uri="{BB962C8B-B14F-4D97-AF65-F5344CB8AC3E}">
        <p14:creationId xmlns:p14="http://schemas.microsoft.com/office/powerpoint/2010/main" val="3340235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E28D4-1CC6-1CA6-1510-F83C608437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830B8F-746E-1D2F-3D96-F3BE4A74E7BD}"/>
              </a:ext>
            </a:extLst>
          </p:cNvPr>
          <p:cNvSpPr>
            <a:spLocks noGrp="1"/>
          </p:cNvSpPr>
          <p:nvPr>
            <p:ph type="title"/>
          </p:nvPr>
        </p:nvSpPr>
        <p:spPr/>
        <p:txBody>
          <a:bodyPr/>
          <a:lstStyle/>
          <a:p>
            <a:r>
              <a:rPr lang="hr-HR" dirty="0"/>
              <a:t>CSS</a:t>
            </a:r>
            <a:r>
              <a:rPr lang="en-US" dirty="0"/>
              <a:t>-INTERNAL CSS</a:t>
            </a:r>
            <a:endParaRPr lang="hr-HR" dirty="0"/>
          </a:p>
        </p:txBody>
      </p:sp>
      <p:sp>
        <p:nvSpPr>
          <p:cNvPr id="5" name="Content Placeholder 1">
            <a:extLst>
              <a:ext uri="{FF2B5EF4-FFF2-40B4-BE49-F238E27FC236}">
                <a16:creationId xmlns:a16="http://schemas.microsoft.com/office/drawing/2014/main" id="{4E63D701-8B2D-FA9D-6306-B5D77E44086F}"/>
              </a:ext>
            </a:extLst>
          </p:cNvPr>
          <p:cNvSpPr txBox="1">
            <a:spLocks/>
          </p:cNvSpPr>
          <p:nvPr/>
        </p:nvSpPr>
        <p:spPr>
          <a:xfrm>
            <a:off x="1103891" y="2338918"/>
            <a:ext cx="6639572"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Can be used to style the entire page</a:t>
            </a:r>
            <a:endParaRPr lang="it-IT" dirty="0">
              <a:latin typeface="Bahnschrift SemiLight" panose="020B0502040204020203" pitchFamily="34" charset="0"/>
            </a:endParaRPr>
          </a:p>
        </p:txBody>
      </p:sp>
      <p:sp>
        <p:nvSpPr>
          <p:cNvPr id="4" name="TextBox 3">
            <a:extLst>
              <a:ext uri="{FF2B5EF4-FFF2-40B4-BE49-F238E27FC236}">
                <a16:creationId xmlns:a16="http://schemas.microsoft.com/office/drawing/2014/main" id="{29412F7A-6B7E-B767-7FC5-A1302FE23D6A}"/>
              </a:ext>
            </a:extLst>
          </p:cNvPr>
          <p:cNvSpPr txBox="1"/>
          <p:nvPr/>
        </p:nvSpPr>
        <p:spPr>
          <a:xfrm>
            <a:off x="1116918" y="5154278"/>
            <a:ext cx="9966265" cy="1200329"/>
          </a:xfrm>
          <a:prstGeom prst="rect">
            <a:avLst/>
          </a:prstGeom>
          <a:noFill/>
        </p:spPr>
        <p:txBody>
          <a:bodyPr wrap="square">
            <a:spAutoFit/>
          </a:bodyPr>
          <a:lstStyle/>
          <a:p>
            <a:r>
              <a:rPr lang="en-US" sz="2400" b="1" dirty="0">
                <a:latin typeface="Bahnschrift SemiLight" panose="020B0502040204020203" pitchFamily="34" charset="0"/>
              </a:rPr>
              <a:t>Problem with Inline CSS
- If the site has multiple HTML pages, you have to repeat the styles in each file</a:t>
            </a:r>
            <a:endParaRPr lang="en-US" sz="2400" dirty="0">
              <a:latin typeface="Bahnschrift SemiLight" panose="020B0502040204020203" pitchFamily="34" charset="0"/>
            </a:endParaRPr>
          </a:p>
        </p:txBody>
      </p:sp>
      <p:pic>
        <p:nvPicPr>
          <p:cNvPr id="2" name="Picture 1">
            <a:extLst>
              <a:ext uri="{FF2B5EF4-FFF2-40B4-BE49-F238E27FC236}">
                <a16:creationId xmlns:a16="http://schemas.microsoft.com/office/drawing/2014/main" id="{D030CD5A-32CE-6160-C1AF-D7E34689C63B}"/>
              </a:ext>
            </a:extLst>
          </p:cNvPr>
          <p:cNvPicPr>
            <a:picLocks noChangeAspect="1"/>
          </p:cNvPicPr>
          <p:nvPr/>
        </p:nvPicPr>
        <p:blipFill>
          <a:blip r:embed="rId3"/>
          <a:stretch>
            <a:fillRect/>
          </a:stretch>
        </p:blipFill>
        <p:spPr>
          <a:xfrm>
            <a:off x="2221525" y="2856493"/>
            <a:ext cx="2859759" cy="2191591"/>
          </a:xfrm>
          <a:prstGeom prst="rect">
            <a:avLst/>
          </a:prstGeom>
        </p:spPr>
      </p:pic>
    </p:spTree>
    <p:extLst>
      <p:ext uri="{BB962C8B-B14F-4D97-AF65-F5344CB8AC3E}">
        <p14:creationId xmlns:p14="http://schemas.microsoft.com/office/powerpoint/2010/main" val="3440515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F9352-4B4E-CA17-E7D3-4F175F4E1E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29F6FE-716D-8870-775F-1111E865FB82}"/>
              </a:ext>
            </a:extLst>
          </p:cNvPr>
          <p:cNvSpPr>
            <a:spLocks noGrp="1"/>
          </p:cNvSpPr>
          <p:nvPr>
            <p:ph type="title"/>
          </p:nvPr>
        </p:nvSpPr>
        <p:spPr/>
        <p:txBody>
          <a:bodyPr/>
          <a:lstStyle/>
          <a:p>
            <a:r>
              <a:rPr lang="hr-HR" dirty="0"/>
              <a:t>CSS</a:t>
            </a:r>
            <a:r>
              <a:rPr lang="en-US" dirty="0"/>
              <a:t>-EXTERNAL CSS</a:t>
            </a:r>
            <a:endParaRPr lang="hr-HR" dirty="0"/>
          </a:p>
        </p:txBody>
      </p:sp>
      <p:sp>
        <p:nvSpPr>
          <p:cNvPr id="6" name="TextBox 5">
            <a:extLst>
              <a:ext uri="{FF2B5EF4-FFF2-40B4-BE49-F238E27FC236}">
                <a16:creationId xmlns:a16="http://schemas.microsoft.com/office/drawing/2014/main" id="{A4503F96-0B84-DD16-93C2-5194FD687F18}"/>
              </a:ext>
            </a:extLst>
          </p:cNvPr>
          <p:cNvSpPr txBox="1"/>
          <p:nvPr/>
        </p:nvSpPr>
        <p:spPr>
          <a:xfrm>
            <a:off x="2362959" y="2354241"/>
            <a:ext cx="6142892" cy="1569660"/>
          </a:xfrm>
          <a:prstGeom prst="rect">
            <a:avLst/>
          </a:prstGeom>
          <a:noFill/>
        </p:spPr>
        <p:txBody>
          <a:bodyPr wrap="square">
            <a:spAutoFit/>
          </a:bodyPr>
          <a:lstStyle/>
          <a:p>
            <a:r>
              <a:rPr lang="en-US" sz="2400" dirty="0">
                <a:latin typeface="Bahnschrift SemiLight" panose="020B0502040204020203" pitchFamily="34" charset="0"/>
              </a:rPr>
              <a:t>- Easier maintenance – all styles in one place
- Multiple pages use the same CSS file.
- Faster loading – browsers cache CSS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4CEBC7D6-1C2E-F87D-D050-7F4C34CE9716}"/>
              </a:ext>
            </a:extLst>
          </p:cNvPr>
          <p:cNvPicPr>
            <a:picLocks noChangeAspect="1"/>
          </p:cNvPicPr>
          <p:nvPr/>
        </p:nvPicPr>
        <p:blipFill>
          <a:blip r:embed="rId3"/>
          <a:stretch>
            <a:fillRect/>
          </a:stretch>
        </p:blipFill>
        <p:spPr>
          <a:xfrm>
            <a:off x="2362959" y="4587454"/>
            <a:ext cx="6387680" cy="1170593"/>
          </a:xfrm>
          <a:prstGeom prst="rect">
            <a:avLst/>
          </a:prstGeom>
        </p:spPr>
      </p:pic>
    </p:spTree>
    <p:extLst>
      <p:ext uri="{BB962C8B-B14F-4D97-AF65-F5344CB8AC3E}">
        <p14:creationId xmlns:p14="http://schemas.microsoft.com/office/powerpoint/2010/main" val="2624860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7DCC2-B5B9-D378-3656-A56B63D087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7397E0-95C7-B274-6561-C74BAF8F4A67}"/>
              </a:ext>
            </a:extLst>
          </p:cNvPr>
          <p:cNvSpPr>
            <a:spLocks noGrp="1"/>
          </p:cNvSpPr>
          <p:nvPr>
            <p:ph type="title"/>
          </p:nvPr>
        </p:nvSpPr>
        <p:spPr/>
        <p:txBody>
          <a:bodyPr vert="horz" lIns="91440" tIns="45720" rIns="91440" bIns="45720" rtlCol="0" anchor="ctr">
            <a:normAutofit/>
          </a:bodyPr>
          <a:lstStyle/>
          <a:p>
            <a:r>
              <a:rPr lang="hr-HR" kern="1200">
                <a:latin typeface="Bahnschrift SemiBold" panose="020B0502040204020203" pitchFamily="34" charset="0"/>
                <a:ea typeface="+mj-ea"/>
                <a:cs typeface="+mj-cs"/>
              </a:rPr>
              <a:t>CSS – EXERCISE 1</a:t>
            </a:r>
          </a:p>
        </p:txBody>
      </p:sp>
      <p:sp>
        <p:nvSpPr>
          <p:cNvPr id="4" name="TextBox 3">
            <a:extLst>
              <a:ext uri="{FF2B5EF4-FFF2-40B4-BE49-F238E27FC236}">
                <a16:creationId xmlns:a16="http://schemas.microsoft.com/office/drawing/2014/main" id="{FBA56CDD-203B-9861-B945-38C776BC69F1}"/>
              </a:ext>
            </a:extLst>
          </p:cNvPr>
          <p:cNvSpPr txBox="1"/>
          <p:nvPr/>
        </p:nvSpPr>
        <p:spPr>
          <a:xfrm>
            <a:off x="838200" y="2141537"/>
            <a:ext cx="5181600" cy="4351338"/>
          </a:xfrm>
          <a:prstGeom prst="rect">
            <a:avLst/>
          </a:prstGeom>
        </p:spPr>
        <p:txBody>
          <a:bodyPr vert="horz" lIns="91440" tIns="45720" rIns="91440" bIns="45720" rtlCol="0">
            <a:normAutofit/>
          </a:bodyPr>
          <a:lstStyle/>
          <a:p>
            <a:pPr fontAlgn="base">
              <a:lnSpc>
                <a:spcPct val="90000"/>
              </a:lnSpc>
              <a:spcBef>
                <a:spcPts val="1000"/>
              </a:spcBef>
              <a:buClrTx/>
            </a:pP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Objective: Create a page with three links that change the color of the text using all three methods.</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Steps:</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Create index.html</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a:t>
            </a:r>
            <a:r>
              <a:rPr lang="hr-HR" altLang="sr-Latn-RS" sz="2800" dirty="0">
                <a:latin typeface="Bahnschrift SemiLight" panose="020B0502040204020203" pitchFamily="34" charset="0"/>
              </a:rPr>
              <a:t> Add inline.html, internal.html and external.html</a:t>
            </a:r>
            <a:br>
              <a:rPr lang="hr-HR" altLang="sr-Latn-RS" sz="2800" dirty="0">
                <a:latin typeface="Bahnschrift SemiLight" panose="020B0502040204020203" pitchFamily="34" charset="0"/>
              </a:rPr>
            </a:br>
            <a:r>
              <a:rPr lang="en-US" altLang="sr-Latn-RS" sz="2800" dirty="0">
                <a:latin typeface="Bahnschrift SemiLight" panose="020B0502040204020203" pitchFamily="34" charset="0"/>
              </a:rPr>
              <a:t>- </a:t>
            </a:r>
            <a:r>
              <a:rPr lang="hr-HR" altLang="sr-Latn-RS" sz="2800" dirty="0">
                <a:latin typeface="Bahnschrift SemiLight" panose="020B0502040204020203" pitchFamily="34" charset="0"/>
              </a:rPr>
              <a:t>Uses inline, internal, and external CSS to style titles</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6" name="Picture 5">
            <a:extLst>
              <a:ext uri="{FF2B5EF4-FFF2-40B4-BE49-F238E27FC236}">
                <a16:creationId xmlns:a16="http://schemas.microsoft.com/office/drawing/2014/main" id="{0E8F5429-C155-545F-DEB8-F913516FBA2A}"/>
              </a:ext>
            </a:extLst>
          </p:cNvPr>
          <p:cNvPicPr>
            <a:picLocks noChangeAspect="1"/>
          </p:cNvPicPr>
          <p:nvPr/>
        </p:nvPicPr>
        <p:blipFill>
          <a:blip r:embed="rId3"/>
          <a:stretch>
            <a:fillRect/>
          </a:stretch>
        </p:blipFill>
        <p:spPr>
          <a:xfrm>
            <a:off x="6564086" y="3328359"/>
            <a:ext cx="5181600" cy="1345870"/>
          </a:xfrm>
          <a:prstGeom prst="rect">
            <a:avLst/>
          </a:prstGeom>
          <a:noFill/>
        </p:spPr>
      </p:pic>
    </p:spTree>
    <p:extLst>
      <p:ext uri="{BB962C8B-B14F-4D97-AF65-F5344CB8AC3E}">
        <p14:creationId xmlns:p14="http://schemas.microsoft.com/office/powerpoint/2010/main" val="224710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3613-D665-4D93-CDCA-A50721F2A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E5FD825-7F55-1632-2EE3-AFDFECD86BCA}"/>
              </a:ext>
            </a:extLst>
          </p:cNvPr>
          <p:cNvSpPr>
            <a:spLocks noGrp="1"/>
          </p:cNvSpPr>
          <p:nvPr>
            <p:ph type="title"/>
          </p:nvPr>
        </p:nvSpPr>
        <p:spPr/>
        <p:txBody>
          <a:bodyPr/>
          <a:lstStyle/>
          <a:p>
            <a:r>
              <a:rPr lang="hr-HR" dirty="0"/>
              <a:t>CSS</a:t>
            </a:r>
            <a:r>
              <a:rPr lang="en-US" dirty="0"/>
              <a:t>-ELEMENT SELECTORS</a:t>
            </a:r>
            <a:endParaRPr lang="hr-HR" dirty="0"/>
          </a:p>
        </p:txBody>
      </p:sp>
      <p:sp>
        <p:nvSpPr>
          <p:cNvPr id="7" name="TextBox 6">
            <a:extLst>
              <a:ext uri="{FF2B5EF4-FFF2-40B4-BE49-F238E27FC236}">
                <a16:creationId xmlns:a16="http://schemas.microsoft.com/office/drawing/2014/main" id="{217517EB-7571-C4EB-0C64-73DD2183D534}"/>
              </a:ext>
            </a:extLst>
          </p:cNvPr>
          <p:cNvSpPr txBox="1"/>
          <p:nvPr/>
        </p:nvSpPr>
        <p:spPr>
          <a:xfrm>
            <a:off x="1116919" y="2045716"/>
            <a:ext cx="9326492" cy="830997"/>
          </a:xfrm>
          <a:prstGeom prst="rect">
            <a:avLst/>
          </a:prstGeom>
          <a:noFill/>
        </p:spPr>
        <p:txBody>
          <a:bodyPr wrap="square">
            <a:spAutoFit/>
          </a:bodyPr>
          <a:lstStyle/>
          <a:p>
            <a:r>
              <a:rPr lang="en-US" sz="2400" dirty="0">
                <a:latin typeface="Bahnschrift SemiLight" panose="020B0502040204020203" pitchFamily="34" charset="0"/>
              </a:rPr>
              <a:t>CSS selectors allow us to select HTML elements and apply styles to them</a:t>
            </a:r>
            <a:endParaRPr lang="hr-HR" sz="2400" dirty="0">
              <a:latin typeface="Bahnschrift SemiLight" panose="020B0502040204020203" pitchFamily="34" charset="0"/>
            </a:endParaRPr>
          </a:p>
        </p:txBody>
      </p:sp>
      <p:grpSp>
        <p:nvGrpSpPr>
          <p:cNvPr id="11" name="Group 10">
            <a:extLst>
              <a:ext uri="{FF2B5EF4-FFF2-40B4-BE49-F238E27FC236}">
                <a16:creationId xmlns:a16="http://schemas.microsoft.com/office/drawing/2014/main" id="{B02CFE4F-DD9D-C797-B05F-E5D97228FB91}"/>
              </a:ext>
            </a:extLst>
          </p:cNvPr>
          <p:cNvGrpSpPr/>
          <p:nvPr/>
        </p:nvGrpSpPr>
        <p:grpSpPr>
          <a:xfrm>
            <a:off x="1116919" y="3231741"/>
            <a:ext cx="9663428" cy="1478804"/>
            <a:chOff x="1116919" y="2804360"/>
            <a:chExt cx="8546373" cy="1413131"/>
          </a:xfrm>
        </p:grpSpPr>
        <p:sp>
          <p:nvSpPr>
            <p:cNvPr id="5" name="Content Placeholder 1">
              <a:extLst>
                <a:ext uri="{FF2B5EF4-FFF2-40B4-BE49-F238E27FC236}">
                  <a16:creationId xmlns:a16="http://schemas.microsoft.com/office/drawing/2014/main" id="{E291AB57-180C-BE1D-C5AF-0485CAEECD05}"/>
                </a:ext>
              </a:extLst>
            </p:cNvPr>
            <p:cNvSpPr txBox="1">
              <a:spLocks/>
            </p:cNvSpPr>
            <p:nvPr/>
          </p:nvSpPr>
          <p:spPr>
            <a:xfrm>
              <a:off x="1116919" y="2928795"/>
              <a:ext cx="5585667" cy="553759"/>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Apply the style to all h1 elements and HTML files</a:t>
              </a:r>
            </a:p>
            <a:p>
              <a:pPr algn="l"/>
              <a:endParaRPr lang="en-US" dirty="0">
                <a:latin typeface="Bahnschrift SemiLight" panose="020B0502040204020203" pitchFamily="34" charset="0"/>
              </a:endParaRPr>
            </a:p>
            <a:p>
              <a:pPr algn="l"/>
              <a:endParaRPr lang="it-IT" dirty="0">
                <a:latin typeface="Bahnschrift SemiLight" panose="020B0502040204020203" pitchFamily="34" charset="0"/>
              </a:endParaRPr>
            </a:p>
          </p:txBody>
        </p:sp>
        <p:sp>
          <p:nvSpPr>
            <p:cNvPr id="4" name="TextBox 3">
              <a:extLst>
                <a:ext uri="{FF2B5EF4-FFF2-40B4-BE49-F238E27FC236}">
                  <a16:creationId xmlns:a16="http://schemas.microsoft.com/office/drawing/2014/main" id="{2262A91F-6FBA-2F87-CCE3-3D46B5E8F359}"/>
                </a:ext>
              </a:extLst>
            </p:cNvPr>
            <p:cNvSpPr txBox="1"/>
            <p:nvPr/>
          </p:nvSpPr>
          <p:spPr>
            <a:xfrm>
              <a:off x="1116919" y="3482554"/>
              <a:ext cx="6095256" cy="734937"/>
            </a:xfrm>
            <a:prstGeom prst="rect">
              <a:avLst/>
            </a:prstGeom>
            <a:noFill/>
          </p:spPr>
          <p:txBody>
            <a:bodyPr wrap="square">
              <a:spAutoFit/>
            </a:bodyPr>
            <a:lstStyle/>
            <a:p>
              <a:r>
                <a:rPr lang="en-US" sz="2400" b="1" dirty="0">
                  <a:latin typeface="Bahnschrift SemiLight" panose="020B0502040204020203" pitchFamily="34" charset="0"/>
                </a:rPr>
                <a:t>Caution! Element selectors apply a style to all HTML elements of that type</a:t>
              </a:r>
            </a:p>
          </p:txBody>
        </p:sp>
        <p:pic>
          <p:nvPicPr>
            <p:cNvPr id="10" name="Picture 9">
              <a:extLst>
                <a:ext uri="{FF2B5EF4-FFF2-40B4-BE49-F238E27FC236}">
                  <a16:creationId xmlns:a16="http://schemas.microsoft.com/office/drawing/2014/main" id="{CD11FCB3-6124-D120-394D-A46FED404D93}"/>
                </a:ext>
              </a:extLst>
            </p:cNvPr>
            <p:cNvPicPr>
              <a:picLocks noChangeAspect="1"/>
            </p:cNvPicPr>
            <p:nvPr/>
          </p:nvPicPr>
          <p:blipFill>
            <a:blip r:embed="rId3"/>
            <a:stretch>
              <a:fillRect/>
            </a:stretch>
          </p:blipFill>
          <p:spPr>
            <a:xfrm>
              <a:off x="7212175" y="2804360"/>
              <a:ext cx="2451117" cy="1249279"/>
            </a:xfrm>
            <a:prstGeom prst="rect">
              <a:avLst/>
            </a:prstGeom>
          </p:spPr>
        </p:pic>
      </p:grpSp>
    </p:spTree>
    <p:extLst>
      <p:ext uri="{BB962C8B-B14F-4D97-AF65-F5344CB8AC3E}">
        <p14:creationId xmlns:p14="http://schemas.microsoft.com/office/powerpoint/2010/main" val="2986605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B94AC-64BE-3309-A586-AD723F193F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5E30A3-57A7-BF6D-4812-DA8CB25572E2}"/>
              </a:ext>
            </a:extLst>
          </p:cNvPr>
          <p:cNvSpPr>
            <a:spLocks noGrp="1"/>
          </p:cNvSpPr>
          <p:nvPr>
            <p:ph type="title"/>
          </p:nvPr>
        </p:nvSpPr>
        <p:spPr/>
        <p:txBody>
          <a:bodyPr/>
          <a:lstStyle/>
          <a:p>
            <a:r>
              <a:rPr lang="hr-HR" dirty="0"/>
              <a:t>CSS</a:t>
            </a:r>
            <a:r>
              <a:rPr lang="en-US" dirty="0"/>
              <a:t>-CLASS SELECTORS</a:t>
            </a:r>
            <a:endParaRPr lang="hr-HR" dirty="0"/>
          </a:p>
        </p:txBody>
      </p:sp>
      <p:sp>
        <p:nvSpPr>
          <p:cNvPr id="7" name="TextBox 6">
            <a:extLst>
              <a:ext uri="{FF2B5EF4-FFF2-40B4-BE49-F238E27FC236}">
                <a16:creationId xmlns:a16="http://schemas.microsoft.com/office/drawing/2014/main" id="{1A453BFC-2EFE-FD3B-0246-5D077CF5B7EF}"/>
              </a:ext>
            </a:extLst>
          </p:cNvPr>
          <p:cNvSpPr txBox="1"/>
          <p:nvPr/>
        </p:nvSpPr>
        <p:spPr>
          <a:xfrm>
            <a:off x="1116919" y="2045716"/>
            <a:ext cx="9326492" cy="830997"/>
          </a:xfrm>
          <a:prstGeom prst="rect">
            <a:avLst/>
          </a:prstGeom>
          <a:noFill/>
        </p:spPr>
        <p:txBody>
          <a:bodyPr wrap="square">
            <a:spAutoFit/>
          </a:bodyPr>
          <a:lstStyle/>
          <a:p>
            <a:r>
              <a:rPr lang="en-US" sz="2400" dirty="0">
                <a:latin typeface="Bahnschrift SemiLight" panose="020B0502040204020203" pitchFamily="34" charset="0"/>
              </a:rPr>
              <a:t>CSS selectors allow us to select HTML elements and apply styles to them</a:t>
            </a:r>
            <a:endParaRPr lang="hr-HR" sz="2400" dirty="0">
              <a:latin typeface="Bahnschrift SemiLight" panose="020B0502040204020203" pitchFamily="34" charset="0"/>
            </a:endParaRPr>
          </a:p>
        </p:txBody>
      </p:sp>
      <p:sp>
        <p:nvSpPr>
          <p:cNvPr id="5" name="Content Placeholder 1">
            <a:extLst>
              <a:ext uri="{FF2B5EF4-FFF2-40B4-BE49-F238E27FC236}">
                <a16:creationId xmlns:a16="http://schemas.microsoft.com/office/drawing/2014/main" id="{8157D9DC-9B6C-3786-FBCD-4781787A5BA5}"/>
              </a:ext>
            </a:extLst>
          </p:cNvPr>
          <p:cNvSpPr txBox="1">
            <a:spLocks/>
          </p:cNvSpPr>
          <p:nvPr/>
        </p:nvSpPr>
        <p:spPr>
          <a:xfrm>
            <a:off x="1116919" y="3429000"/>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Classes are used to group multiple elements that share the same style</a:t>
            </a:r>
            <a:br>
              <a:rPr lang="en-US" dirty="0">
                <a:latin typeface="Bahnschrift SemiLight" panose="020B0502040204020203" pitchFamily="34" charset="0"/>
              </a:rPr>
            </a:br>
            <a:r>
              <a:rPr lang="en-US" dirty="0">
                <a:latin typeface="Bahnschrift SemiLight" panose="020B0502040204020203" pitchFamily="34" charset="0"/>
              </a:rPr>
              <a:t>
 You can add the same class to multiple elements!</a:t>
            </a:r>
            <a:endParaRPr lang="it-IT" dirty="0">
              <a:latin typeface="Bahnschrift SemiLight" panose="020B0502040204020203" pitchFamily="34" charset="0"/>
            </a:endParaRPr>
          </a:p>
        </p:txBody>
      </p:sp>
      <p:pic>
        <p:nvPicPr>
          <p:cNvPr id="2" name="Picture 1">
            <a:extLst>
              <a:ext uri="{FF2B5EF4-FFF2-40B4-BE49-F238E27FC236}">
                <a16:creationId xmlns:a16="http://schemas.microsoft.com/office/drawing/2014/main" id="{3080F96F-9B3F-03DE-FCC7-C0214577A7EE}"/>
              </a:ext>
            </a:extLst>
          </p:cNvPr>
          <p:cNvPicPr>
            <a:picLocks noChangeAspect="1"/>
          </p:cNvPicPr>
          <p:nvPr/>
        </p:nvPicPr>
        <p:blipFill>
          <a:blip r:embed="rId3"/>
          <a:stretch>
            <a:fillRect/>
          </a:stretch>
        </p:blipFill>
        <p:spPr>
          <a:xfrm>
            <a:off x="7065202" y="4641083"/>
            <a:ext cx="2517525" cy="1293923"/>
          </a:xfrm>
          <a:prstGeom prst="rect">
            <a:avLst/>
          </a:prstGeom>
        </p:spPr>
      </p:pic>
      <p:pic>
        <p:nvPicPr>
          <p:cNvPr id="12" name="Picture 11">
            <a:extLst>
              <a:ext uri="{FF2B5EF4-FFF2-40B4-BE49-F238E27FC236}">
                <a16:creationId xmlns:a16="http://schemas.microsoft.com/office/drawing/2014/main" id="{5B4F15EC-79B1-E5BD-5192-700655ADA7A2}"/>
              </a:ext>
            </a:extLst>
          </p:cNvPr>
          <p:cNvPicPr>
            <a:picLocks noChangeAspect="1"/>
          </p:cNvPicPr>
          <p:nvPr/>
        </p:nvPicPr>
        <p:blipFill>
          <a:blip r:embed="rId4"/>
          <a:stretch>
            <a:fillRect/>
          </a:stretch>
        </p:blipFill>
        <p:spPr>
          <a:xfrm>
            <a:off x="7065202" y="3301414"/>
            <a:ext cx="4858614" cy="1022866"/>
          </a:xfrm>
          <a:prstGeom prst="rect">
            <a:avLst/>
          </a:prstGeom>
        </p:spPr>
      </p:pic>
    </p:spTree>
    <p:extLst>
      <p:ext uri="{BB962C8B-B14F-4D97-AF65-F5344CB8AC3E}">
        <p14:creationId xmlns:p14="http://schemas.microsoft.com/office/powerpoint/2010/main" val="79640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9977-D330-9BBD-9E89-784CCDE84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91F5BC-FC3F-4CC8-AF55-1C1F4A4500C5}"/>
              </a:ext>
            </a:extLst>
          </p:cNvPr>
          <p:cNvSpPr>
            <a:spLocks noGrp="1"/>
          </p:cNvSpPr>
          <p:nvPr>
            <p:ph type="title"/>
          </p:nvPr>
        </p:nvSpPr>
        <p:spPr/>
        <p:txBody>
          <a:bodyPr/>
          <a:lstStyle/>
          <a:p>
            <a:r>
              <a:rPr lang="hr-HR" dirty="0"/>
              <a:t>CSS</a:t>
            </a:r>
            <a:r>
              <a:rPr lang="en-US" dirty="0"/>
              <a:t>-ID SELECTORS</a:t>
            </a:r>
            <a:endParaRPr lang="hr-HR" dirty="0"/>
          </a:p>
        </p:txBody>
      </p:sp>
      <p:sp>
        <p:nvSpPr>
          <p:cNvPr id="5" name="Content Placeholder 1">
            <a:extLst>
              <a:ext uri="{FF2B5EF4-FFF2-40B4-BE49-F238E27FC236}">
                <a16:creationId xmlns:a16="http://schemas.microsoft.com/office/drawing/2014/main" id="{13DCDE61-82BE-95FB-ADA6-C5809618B790}"/>
              </a:ext>
            </a:extLst>
          </p:cNvPr>
          <p:cNvSpPr txBox="1">
            <a:spLocks/>
          </p:cNvSpPr>
          <p:nvPr/>
        </p:nvSpPr>
        <p:spPr>
          <a:xfrm>
            <a:off x="838200" y="2935296"/>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The ID is unique and is used when you want to style only one element</a:t>
            </a:r>
            <a:br>
              <a:rPr lang="en-US" dirty="0">
                <a:latin typeface="Bahnschrift SemiLight" panose="020B0502040204020203" pitchFamily="34" charset="0"/>
              </a:rPr>
            </a:br>
            <a:r>
              <a:rPr lang="en-US" dirty="0">
                <a:latin typeface="Bahnschrift SemiLight" panose="020B0502040204020203" pitchFamily="34" charset="0"/>
              </a:rPr>
              <a:t>
Each ID must be unique in the HTML document!
Use IDs only when really needed!</a:t>
            </a:r>
          </a:p>
        </p:txBody>
      </p:sp>
      <p:pic>
        <p:nvPicPr>
          <p:cNvPr id="4" name="Picture 3">
            <a:extLst>
              <a:ext uri="{FF2B5EF4-FFF2-40B4-BE49-F238E27FC236}">
                <a16:creationId xmlns:a16="http://schemas.microsoft.com/office/drawing/2014/main" id="{D0F8E340-2161-C5A0-9384-E53F0522B1EA}"/>
              </a:ext>
            </a:extLst>
          </p:cNvPr>
          <p:cNvPicPr>
            <a:picLocks noChangeAspect="1"/>
          </p:cNvPicPr>
          <p:nvPr/>
        </p:nvPicPr>
        <p:blipFill>
          <a:blip r:embed="rId3"/>
          <a:stretch>
            <a:fillRect/>
          </a:stretch>
        </p:blipFill>
        <p:spPr>
          <a:xfrm>
            <a:off x="6239556" y="3793718"/>
            <a:ext cx="2217510" cy="1205771"/>
          </a:xfrm>
          <a:prstGeom prst="rect">
            <a:avLst/>
          </a:prstGeom>
        </p:spPr>
      </p:pic>
      <p:pic>
        <p:nvPicPr>
          <p:cNvPr id="8" name="Picture 7">
            <a:extLst>
              <a:ext uri="{FF2B5EF4-FFF2-40B4-BE49-F238E27FC236}">
                <a16:creationId xmlns:a16="http://schemas.microsoft.com/office/drawing/2014/main" id="{A7AF7BD7-1085-B6B7-95D1-70DEDE1A7220}"/>
              </a:ext>
            </a:extLst>
          </p:cNvPr>
          <p:cNvPicPr>
            <a:picLocks noChangeAspect="1"/>
          </p:cNvPicPr>
          <p:nvPr/>
        </p:nvPicPr>
        <p:blipFill>
          <a:blip r:embed="rId4"/>
          <a:stretch>
            <a:fillRect/>
          </a:stretch>
        </p:blipFill>
        <p:spPr>
          <a:xfrm>
            <a:off x="6239556" y="3061725"/>
            <a:ext cx="5834822" cy="734550"/>
          </a:xfrm>
          <a:prstGeom prst="rect">
            <a:avLst/>
          </a:prstGeom>
        </p:spPr>
      </p:pic>
    </p:spTree>
    <p:extLst>
      <p:ext uri="{BB962C8B-B14F-4D97-AF65-F5344CB8AC3E}">
        <p14:creationId xmlns:p14="http://schemas.microsoft.com/office/powerpoint/2010/main" val="783735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DAD4F-79F3-419E-296A-A9999CC854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314DE5-04D8-DC03-54A9-47E7BD7F2F3A}"/>
              </a:ext>
            </a:extLst>
          </p:cNvPr>
          <p:cNvSpPr>
            <a:spLocks noGrp="1"/>
          </p:cNvSpPr>
          <p:nvPr>
            <p:ph type="title"/>
          </p:nvPr>
        </p:nvSpPr>
        <p:spPr/>
        <p:txBody>
          <a:bodyPr/>
          <a:lstStyle/>
          <a:p>
            <a:r>
              <a:rPr lang="hr-HR" dirty="0"/>
              <a:t>CSS</a:t>
            </a:r>
            <a:r>
              <a:rPr lang="en-US" dirty="0"/>
              <a:t>-ATTRIBUTE SELECTORS</a:t>
            </a:r>
            <a:endParaRPr lang="hr-HR" dirty="0"/>
          </a:p>
        </p:txBody>
      </p:sp>
      <p:sp>
        <p:nvSpPr>
          <p:cNvPr id="5" name="Content Placeholder 1">
            <a:extLst>
              <a:ext uri="{FF2B5EF4-FFF2-40B4-BE49-F238E27FC236}">
                <a16:creationId xmlns:a16="http://schemas.microsoft.com/office/drawing/2014/main" id="{69B565BC-B9FD-5E88-1B1A-F2CF9CAA7A32}"/>
              </a:ext>
            </a:extLst>
          </p:cNvPr>
          <p:cNvSpPr txBox="1">
            <a:spLocks/>
          </p:cNvSpPr>
          <p:nvPr/>
        </p:nvSpPr>
        <p:spPr>
          <a:xfrm>
            <a:off x="977219" y="2921471"/>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With this selector, we can target HTML elements that have a specific attribute</a:t>
            </a:r>
            <a:br>
              <a:rPr lang="en-US" dirty="0">
                <a:latin typeface="Bahnschrift SemiLight" panose="020B0502040204020203" pitchFamily="34" charset="0"/>
              </a:rPr>
            </a:br>
            <a:r>
              <a:rPr lang="en-US" dirty="0">
                <a:latin typeface="Bahnschrift SemiLight" panose="020B0502040204020203" pitchFamily="34" charset="0"/>
              </a:rPr>
              <a:t>
Apply the style only to &lt;input&gt; elements with type="text"</a:t>
            </a:r>
          </a:p>
        </p:txBody>
      </p:sp>
      <p:pic>
        <p:nvPicPr>
          <p:cNvPr id="2" name="Picture 1">
            <a:extLst>
              <a:ext uri="{FF2B5EF4-FFF2-40B4-BE49-F238E27FC236}">
                <a16:creationId xmlns:a16="http://schemas.microsoft.com/office/drawing/2014/main" id="{2A05A6B6-5781-A763-8737-7DD996F8E8B8}"/>
              </a:ext>
            </a:extLst>
          </p:cNvPr>
          <p:cNvPicPr>
            <a:picLocks noChangeAspect="1"/>
          </p:cNvPicPr>
          <p:nvPr/>
        </p:nvPicPr>
        <p:blipFill>
          <a:blip r:embed="rId3"/>
          <a:stretch>
            <a:fillRect/>
          </a:stretch>
        </p:blipFill>
        <p:spPr>
          <a:xfrm>
            <a:off x="6389437" y="4477042"/>
            <a:ext cx="4030740" cy="1369518"/>
          </a:xfrm>
          <a:prstGeom prst="rect">
            <a:avLst/>
          </a:prstGeom>
        </p:spPr>
      </p:pic>
      <p:pic>
        <p:nvPicPr>
          <p:cNvPr id="9" name="Picture 8">
            <a:extLst>
              <a:ext uri="{FF2B5EF4-FFF2-40B4-BE49-F238E27FC236}">
                <a16:creationId xmlns:a16="http://schemas.microsoft.com/office/drawing/2014/main" id="{C10F116C-17B4-20E9-C4C4-B0D8DADF4524}"/>
              </a:ext>
            </a:extLst>
          </p:cNvPr>
          <p:cNvPicPr>
            <a:picLocks noChangeAspect="1"/>
          </p:cNvPicPr>
          <p:nvPr/>
        </p:nvPicPr>
        <p:blipFill>
          <a:blip r:embed="rId4"/>
          <a:stretch>
            <a:fillRect/>
          </a:stretch>
        </p:blipFill>
        <p:spPr>
          <a:xfrm>
            <a:off x="6273913" y="3007571"/>
            <a:ext cx="5918087" cy="851423"/>
          </a:xfrm>
          <a:prstGeom prst="rect">
            <a:avLst/>
          </a:prstGeom>
        </p:spPr>
      </p:pic>
    </p:spTree>
    <p:extLst>
      <p:ext uri="{BB962C8B-B14F-4D97-AF65-F5344CB8AC3E}">
        <p14:creationId xmlns:p14="http://schemas.microsoft.com/office/powerpoint/2010/main" val="2050621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45C0-DD34-4D1C-BB40-20202FE748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2CBE59-CF3E-5347-C78E-FB22401FBDC5}"/>
              </a:ext>
            </a:extLst>
          </p:cNvPr>
          <p:cNvSpPr>
            <a:spLocks noGrp="1"/>
          </p:cNvSpPr>
          <p:nvPr>
            <p:ph type="title"/>
          </p:nvPr>
        </p:nvSpPr>
        <p:spPr/>
        <p:txBody>
          <a:bodyPr/>
          <a:lstStyle/>
          <a:p>
            <a:r>
              <a:rPr lang="hr-HR" dirty="0"/>
              <a:t>CSS</a:t>
            </a:r>
            <a:r>
              <a:rPr lang="en-US" dirty="0"/>
              <a:t>-UNIVERSAL SELECTORS</a:t>
            </a:r>
            <a:endParaRPr lang="hr-HR" dirty="0"/>
          </a:p>
        </p:txBody>
      </p:sp>
      <p:sp>
        <p:nvSpPr>
          <p:cNvPr id="5" name="Content Placeholder 1">
            <a:extLst>
              <a:ext uri="{FF2B5EF4-FFF2-40B4-BE49-F238E27FC236}">
                <a16:creationId xmlns:a16="http://schemas.microsoft.com/office/drawing/2014/main" id="{41B62688-16D8-DAE9-A6AA-C0458ADF6254}"/>
              </a:ext>
            </a:extLst>
          </p:cNvPr>
          <p:cNvSpPr txBox="1">
            <a:spLocks/>
          </p:cNvSpPr>
          <p:nvPr/>
        </p:nvSpPr>
        <p:spPr>
          <a:xfrm>
            <a:off x="1116919" y="3073400"/>
            <a:ext cx="5585667" cy="1596081"/>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ontserrat" panose="00000500000000000000" pitchFamily="2"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Bahnschrift SemiLight" panose="020B0502040204020203" pitchFamily="34" charset="0"/>
              </a:rPr>
              <a:t>Apply style to ALL elements in an HTML document</a:t>
            </a:r>
            <a:br>
              <a:rPr lang="en-US" dirty="0">
                <a:latin typeface="Bahnschrift SemiLight" panose="020B0502040204020203" pitchFamily="34" charset="0"/>
              </a:rPr>
            </a:br>
            <a:r>
              <a:rPr lang="en-US" dirty="0">
                <a:latin typeface="Bahnschrift SemiLight" panose="020B0502040204020203" pitchFamily="34" charset="0"/>
              </a:rPr>
              <a:t>
Useful for resetting styles at the beginning of a CSS file!</a:t>
            </a:r>
          </a:p>
        </p:txBody>
      </p:sp>
      <p:pic>
        <p:nvPicPr>
          <p:cNvPr id="4" name="Picture 3">
            <a:extLst>
              <a:ext uri="{FF2B5EF4-FFF2-40B4-BE49-F238E27FC236}">
                <a16:creationId xmlns:a16="http://schemas.microsoft.com/office/drawing/2014/main" id="{D8D8FC55-22C1-C683-2B23-0D887EB1C350}"/>
              </a:ext>
            </a:extLst>
          </p:cNvPr>
          <p:cNvPicPr>
            <a:picLocks noChangeAspect="1"/>
          </p:cNvPicPr>
          <p:nvPr/>
        </p:nvPicPr>
        <p:blipFill>
          <a:blip r:embed="rId3"/>
          <a:stretch>
            <a:fillRect/>
          </a:stretch>
        </p:blipFill>
        <p:spPr>
          <a:xfrm>
            <a:off x="7014325" y="3331218"/>
            <a:ext cx="4339475" cy="1325563"/>
          </a:xfrm>
          <a:prstGeom prst="rect">
            <a:avLst/>
          </a:prstGeom>
        </p:spPr>
      </p:pic>
    </p:spTree>
    <p:extLst>
      <p:ext uri="{BB962C8B-B14F-4D97-AF65-F5344CB8AC3E}">
        <p14:creationId xmlns:p14="http://schemas.microsoft.com/office/powerpoint/2010/main" val="184655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Bahnschrift SemiLight" panose="020B0502040204020203" pitchFamily="34" charset="0"/>
              </a:rPr>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3"/>
          <a:stretch>
            <a:fillRect/>
          </a:stretch>
        </p:blipFill>
        <p:spPr>
          <a:xfrm>
            <a:off x="5966895" y="2660667"/>
            <a:ext cx="5340867" cy="2047819"/>
          </a:xfrm>
          <a:prstGeom prst="rect">
            <a:avLst/>
          </a:prstGeom>
        </p:spPr>
      </p:pic>
      <p:sp>
        <p:nvSpPr>
          <p:cNvPr id="2" name="Text Placeholder 5">
            <a:extLst>
              <a:ext uri="{FF2B5EF4-FFF2-40B4-BE49-F238E27FC236}">
                <a16:creationId xmlns:a16="http://schemas.microsoft.com/office/drawing/2014/main" id="{807E3871-89B0-1CD9-C2D0-0A4D1E427168}"/>
              </a:ext>
            </a:extLst>
          </p:cNvPr>
          <p:cNvSpPr txBox="1">
            <a:spLocks/>
          </p:cNvSpPr>
          <p:nvPr/>
        </p:nvSpPr>
        <p:spPr>
          <a:xfrm>
            <a:off x="6586833" y="4868510"/>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www.github.com</a:t>
            </a:r>
          </a:p>
        </p:txBody>
      </p:sp>
    </p:spTree>
    <p:extLst>
      <p:ext uri="{BB962C8B-B14F-4D97-AF65-F5344CB8AC3E}">
        <p14:creationId xmlns:p14="http://schemas.microsoft.com/office/powerpoint/2010/main" val="1018094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E6A8F-C208-60FF-D998-9911E8793E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3823EA-B604-2E0B-7808-480DB01ED781}"/>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EXERCISE </a:t>
            </a:r>
            <a:r>
              <a:rPr lang="en-US" kern="1200" dirty="0">
                <a:latin typeface="Bahnschrift SemiBold" panose="020B0502040204020203" pitchFamily="34" charset="0"/>
                <a:ea typeface="+mj-ea"/>
                <a:cs typeface="+mj-cs"/>
              </a:rPr>
              <a:t>2</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23AFC01A-CFB0-4AB1-74B7-0A7FDBDCB4C3}"/>
              </a:ext>
            </a:extLst>
          </p:cNvPr>
          <p:cNvSpPr txBox="1"/>
          <p:nvPr/>
        </p:nvSpPr>
        <p:spPr>
          <a:xfrm>
            <a:off x="838200" y="2141537"/>
            <a:ext cx="5181600" cy="4351338"/>
          </a:xfrm>
          <a:prstGeom prst="rect">
            <a:avLst/>
          </a:prstGeom>
        </p:spPr>
        <p:txBody>
          <a:bodyPr vert="horz" lIns="91440" tIns="45720" rIns="91440" bIns="45720" rtlCol="0">
            <a:normAutofit fontScale="85000" lnSpcReduction="20000"/>
          </a:bodyPr>
          <a:lstStyle/>
          <a:p>
            <a:pPr fontAlgn="base">
              <a:lnSpc>
                <a:spcPct val="90000"/>
              </a:lnSpc>
              <a:spcBef>
                <a:spcPts val="1000"/>
              </a:spcBef>
              <a:buClrTx/>
            </a:pPr>
            <a:r>
              <a:rPr lang="en-US" altLang="sr-Latn-RS" sz="2800" dirty="0">
                <a:latin typeface="Bahnschrift SemiLight" panose="020B0502040204020203" pitchFamily="34" charset="0"/>
              </a:rPr>
              <a:t>Objective: Add colors using named colors, HEX, and RGB values.
Steps:
- Set the background-color of the page to </a:t>
            </a:r>
            <a:r>
              <a:rPr lang="en-US" altLang="sr-Latn-RS" sz="2800" dirty="0" err="1">
                <a:latin typeface="Bahnschrift SemiLight" panose="020B0502040204020203" pitchFamily="34" charset="0"/>
              </a:rPr>
              <a:t>antiquewhite</a:t>
            </a:r>
            <a:r>
              <a:rPr lang="en-US" altLang="sr-Latn-RS" sz="2800" dirty="0">
                <a:latin typeface="Bahnschrift SemiLight" panose="020B0502040204020203" pitchFamily="34" charset="0"/>
              </a:rPr>
              <a:t>.
- Set the color to h1 using named colors.
- Set the color for h2 using the HEX code.
- Set background-color for h1 using HEX code.
- Set the color for h2 using the RGB value.</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2" name="Picture 1">
            <a:extLst>
              <a:ext uri="{FF2B5EF4-FFF2-40B4-BE49-F238E27FC236}">
                <a16:creationId xmlns:a16="http://schemas.microsoft.com/office/drawing/2014/main" id="{F3A62790-28C5-373A-4208-C9D9907C4FC5}"/>
              </a:ext>
            </a:extLst>
          </p:cNvPr>
          <p:cNvPicPr>
            <a:picLocks noChangeAspect="1"/>
          </p:cNvPicPr>
          <p:nvPr/>
        </p:nvPicPr>
        <p:blipFill>
          <a:blip r:embed="rId3"/>
          <a:stretch>
            <a:fillRect/>
          </a:stretch>
        </p:blipFill>
        <p:spPr>
          <a:xfrm>
            <a:off x="6703285" y="2962415"/>
            <a:ext cx="4855741" cy="2430979"/>
          </a:xfrm>
          <a:prstGeom prst="rect">
            <a:avLst/>
          </a:prstGeom>
        </p:spPr>
      </p:pic>
    </p:spTree>
    <p:extLst>
      <p:ext uri="{BB962C8B-B14F-4D97-AF65-F5344CB8AC3E}">
        <p14:creationId xmlns:p14="http://schemas.microsoft.com/office/powerpoint/2010/main" val="429718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4BBF6-5748-8A20-869F-7652CD557E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0F7583-D1D8-5062-EF72-2DFDB1EC7050}"/>
              </a:ext>
            </a:extLst>
          </p:cNvPr>
          <p:cNvSpPr>
            <a:spLocks noGrp="1"/>
          </p:cNvSpPr>
          <p:nvPr>
            <p:ph type="title"/>
          </p:nvPr>
        </p:nvSpPr>
        <p:spPr/>
        <p:txBody>
          <a:bodyPr/>
          <a:lstStyle/>
          <a:p>
            <a:r>
              <a:rPr lang="hr-HR" dirty="0"/>
              <a:t>CSS</a:t>
            </a:r>
            <a:r>
              <a:rPr lang="en-US" dirty="0"/>
              <a:t>-CHROME DEVELOPER TOOLS</a:t>
            </a:r>
            <a:endParaRPr lang="hr-HR" dirty="0"/>
          </a:p>
        </p:txBody>
      </p:sp>
      <p:sp>
        <p:nvSpPr>
          <p:cNvPr id="2" name="TextBox 1">
            <a:extLst>
              <a:ext uri="{FF2B5EF4-FFF2-40B4-BE49-F238E27FC236}">
                <a16:creationId xmlns:a16="http://schemas.microsoft.com/office/drawing/2014/main" id="{6D4EE635-CF6D-9958-C7BE-38BB68DFC2F3}"/>
              </a:ext>
            </a:extLst>
          </p:cNvPr>
          <p:cNvSpPr txBox="1"/>
          <p:nvPr/>
        </p:nvSpPr>
        <p:spPr>
          <a:xfrm>
            <a:off x="879566" y="3365657"/>
            <a:ext cx="6142892" cy="1938992"/>
          </a:xfrm>
          <a:prstGeom prst="rect">
            <a:avLst/>
          </a:prstGeom>
          <a:noFill/>
        </p:spPr>
        <p:txBody>
          <a:bodyPr wrap="square">
            <a:spAutoFit/>
          </a:bodyPr>
          <a:lstStyle/>
          <a:p>
            <a:r>
              <a:rPr lang="en-US" sz="2000" dirty="0">
                <a:latin typeface="Bahnschrift SemiLight" panose="020B0502040204020203" pitchFamily="34" charset="0"/>
              </a:rPr>
              <a:t>- Enable inspection of HTML and CSS code</a:t>
            </a:r>
            <a:br>
              <a:rPr lang="en-US" sz="2000" dirty="0">
                <a:latin typeface="Bahnschrift SemiLight" panose="020B0502040204020203" pitchFamily="34" charset="0"/>
              </a:rPr>
            </a:br>
            <a:r>
              <a:rPr lang="en-US" sz="2000" dirty="0">
                <a:latin typeface="Bahnschrift SemiLight" panose="020B0502040204020203" pitchFamily="34" charset="0"/>
              </a:rPr>
              <a:t>- Detect and test CSS rules</a:t>
            </a:r>
            <a:br>
              <a:rPr lang="en-US" sz="2000" dirty="0">
                <a:latin typeface="Bahnschrift SemiLight" panose="020B0502040204020203" pitchFamily="34" charset="0"/>
              </a:rPr>
            </a:br>
            <a:r>
              <a:rPr lang="en-US" sz="2000" dirty="0">
                <a:latin typeface="Bahnschrift SemiLight" panose="020B0502040204020203" pitchFamily="34" charset="0"/>
              </a:rPr>
              <a:t>- Change live styles without changing the original code</a:t>
            </a:r>
            <a:br>
              <a:rPr lang="en-US" sz="2000" dirty="0">
                <a:latin typeface="Bahnschrift SemiLight" panose="020B0502040204020203" pitchFamily="34" charset="0"/>
              </a:rPr>
            </a:br>
            <a:r>
              <a:rPr lang="en-US" sz="2000" dirty="0">
                <a:latin typeface="Bahnschrift SemiLight" panose="020B0502040204020203" pitchFamily="34" charset="0"/>
              </a:rPr>
              <a:t>- Overview of automatically assigned browser styles</a:t>
            </a:r>
            <a:endParaRPr lang="en-US" sz="2000" b="1" dirty="0">
              <a:latin typeface="Bahnschrift SemiLight" panose="020B0502040204020203" pitchFamily="34" charset="0"/>
            </a:endParaRPr>
          </a:p>
        </p:txBody>
      </p:sp>
      <p:pic>
        <p:nvPicPr>
          <p:cNvPr id="6" name="Picture 5">
            <a:extLst>
              <a:ext uri="{FF2B5EF4-FFF2-40B4-BE49-F238E27FC236}">
                <a16:creationId xmlns:a16="http://schemas.microsoft.com/office/drawing/2014/main" id="{36BBCFEA-B03A-79C6-FA53-FA8EE18C4407}"/>
              </a:ext>
            </a:extLst>
          </p:cNvPr>
          <p:cNvPicPr>
            <a:picLocks noChangeAspect="1"/>
          </p:cNvPicPr>
          <p:nvPr/>
        </p:nvPicPr>
        <p:blipFill>
          <a:blip r:embed="rId3"/>
          <a:stretch>
            <a:fillRect/>
          </a:stretch>
        </p:blipFill>
        <p:spPr>
          <a:xfrm>
            <a:off x="7494158" y="3429000"/>
            <a:ext cx="4492101" cy="1875649"/>
          </a:xfrm>
          <a:prstGeom prst="rect">
            <a:avLst/>
          </a:prstGeom>
        </p:spPr>
      </p:pic>
    </p:spTree>
    <p:extLst>
      <p:ext uri="{BB962C8B-B14F-4D97-AF65-F5344CB8AC3E}">
        <p14:creationId xmlns:p14="http://schemas.microsoft.com/office/powerpoint/2010/main" val="4273978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617E5-EDDF-A38F-CA85-016A5306D5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7116ED-D27E-C0AF-AC7C-F68CCB65FAAD}"/>
              </a:ext>
            </a:extLst>
          </p:cNvPr>
          <p:cNvSpPr>
            <a:spLocks noGrp="1"/>
          </p:cNvSpPr>
          <p:nvPr>
            <p:ph type="title"/>
          </p:nvPr>
        </p:nvSpPr>
        <p:spPr/>
        <p:txBody>
          <a:bodyPr/>
          <a:lstStyle/>
          <a:p>
            <a:r>
              <a:rPr lang="hr-HR" dirty="0"/>
              <a:t>CSS</a:t>
            </a:r>
            <a:r>
              <a:rPr lang="en-US" dirty="0"/>
              <a:t>-CHROME DEVELOPER TOOLS</a:t>
            </a:r>
            <a:endParaRPr lang="hr-HR" dirty="0"/>
          </a:p>
        </p:txBody>
      </p:sp>
      <p:pic>
        <p:nvPicPr>
          <p:cNvPr id="6" name="Picture 5">
            <a:extLst>
              <a:ext uri="{FF2B5EF4-FFF2-40B4-BE49-F238E27FC236}">
                <a16:creationId xmlns:a16="http://schemas.microsoft.com/office/drawing/2014/main" id="{3D56C805-94F6-03AF-2CBC-93B3DFAC6A71}"/>
              </a:ext>
            </a:extLst>
          </p:cNvPr>
          <p:cNvPicPr>
            <a:picLocks noChangeAspect="1"/>
          </p:cNvPicPr>
          <p:nvPr/>
        </p:nvPicPr>
        <p:blipFill>
          <a:blip r:embed="rId3"/>
          <a:stretch>
            <a:fillRect/>
          </a:stretch>
        </p:blipFill>
        <p:spPr>
          <a:xfrm>
            <a:off x="7494158" y="3429000"/>
            <a:ext cx="4492101" cy="1875649"/>
          </a:xfrm>
          <a:prstGeom prst="rect">
            <a:avLst/>
          </a:prstGeom>
        </p:spPr>
      </p:pic>
      <p:sp>
        <p:nvSpPr>
          <p:cNvPr id="7" name="TextBox 6">
            <a:extLst>
              <a:ext uri="{FF2B5EF4-FFF2-40B4-BE49-F238E27FC236}">
                <a16:creationId xmlns:a16="http://schemas.microsoft.com/office/drawing/2014/main" id="{AB8C4C0C-7DD0-AF34-F05F-1CDCA6EEA950}"/>
              </a:ext>
            </a:extLst>
          </p:cNvPr>
          <p:cNvSpPr txBox="1"/>
          <p:nvPr/>
        </p:nvSpPr>
        <p:spPr>
          <a:xfrm>
            <a:off x="411593" y="2627886"/>
            <a:ext cx="8572499" cy="3477875"/>
          </a:xfrm>
          <a:prstGeom prst="rect">
            <a:avLst/>
          </a:prstGeom>
          <a:noFill/>
        </p:spPr>
        <p:txBody>
          <a:bodyPr wrap="square">
            <a:spAutoFit/>
          </a:bodyPr>
          <a:lstStyle/>
          <a:p>
            <a:r>
              <a:rPr lang="hr-HR" sz="2000" dirty="0">
                <a:latin typeface="Bahnschrift SemiLight" panose="020B0502040204020203" pitchFamily="34" charset="0"/>
              </a:rPr>
              <a:t>Method 1: Via Menu</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Click on the three dots in the top right corner of Chrome</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More Tools → Developer Tools</a:t>
            </a:r>
            <a:br>
              <a:rPr lang="hr-HR" sz="2000" dirty="0">
                <a:latin typeface="Bahnschrift SemiLight" panose="020B0502040204020203" pitchFamily="34" charset="0"/>
              </a:rPr>
            </a:br>
            <a:r>
              <a:rPr lang="hr-HR" sz="2000" dirty="0">
                <a:latin typeface="Bahnschrift SemiLight" panose="020B0502040204020203" pitchFamily="34" charset="0"/>
              </a:rPr>
              <a:t>
Method 2: Keyboard Shortcuts</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Windows/Linux: Ctrl + Shift + I or F12</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Mac: Cmd + Option + I</a:t>
            </a:r>
            <a:br>
              <a:rPr lang="hr-HR" sz="2000" dirty="0">
                <a:latin typeface="Bahnschrift SemiLight" panose="020B0502040204020203" pitchFamily="34" charset="0"/>
              </a:rPr>
            </a:br>
            <a:endParaRPr lang="en-US" sz="2000" dirty="0">
              <a:latin typeface="Bahnschrift SemiLight" panose="020B0502040204020203" pitchFamily="34" charset="0"/>
            </a:endParaRPr>
          </a:p>
          <a:p>
            <a:r>
              <a:rPr lang="hr-HR" sz="2000" dirty="0">
                <a:latin typeface="Bahnschrift SemiLight" panose="020B0502040204020203" pitchFamily="34" charset="0"/>
              </a:rPr>
              <a:t>Method 3: Right Click (Fastest!)</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Right-click on any element on the web page</a:t>
            </a:r>
            <a:br>
              <a:rPr lang="hr-HR" sz="2000" dirty="0">
                <a:latin typeface="Bahnschrift SemiLight" panose="020B0502040204020203" pitchFamily="34" charset="0"/>
              </a:rPr>
            </a:br>
            <a:r>
              <a:rPr lang="en-US" sz="2000" dirty="0">
                <a:latin typeface="Bahnschrift SemiLight" panose="020B0502040204020203" pitchFamily="34" charset="0"/>
              </a:rPr>
              <a:t>-</a:t>
            </a:r>
            <a:r>
              <a:rPr lang="hr-HR" sz="2000" dirty="0">
                <a:latin typeface="Bahnschrift SemiLight" panose="020B0502040204020203" pitchFamily="34" charset="0"/>
              </a:rPr>
              <a:t> Click Inspect</a:t>
            </a:r>
          </a:p>
        </p:txBody>
      </p:sp>
    </p:spTree>
    <p:extLst>
      <p:ext uri="{BB962C8B-B14F-4D97-AF65-F5344CB8AC3E}">
        <p14:creationId xmlns:p14="http://schemas.microsoft.com/office/powerpoint/2010/main" val="2370056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8909-3674-0C56-07A2-FB04FED763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F4B329-4063-1DB1-DBA3-EF8CFFEC5E1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CSS-CHROME DEVELOPER TOOLS</a:t>
            </a:r>
          </a:p>
        </p:txBody>
      </p:sp>
      <p:sp>
        <p:nvSpPr>
          <p:cNvPr id="4" name="TextBox 3">
            <a:extLst>
              <a:ext uri="{FF2B5EF4-FFF2-40B4-BE49-F238E27FC236}">
                <a16:creationId xmlns:a16="http://schemas.microsoft.com/office/drawing/2014/main" id="{9931209B-21F4-247B-7CFB-AA139D0957D9}"/>
              </a:ext>
            </a:extLst>
          </p:cNvPr>
          <p:cNvSpPr txBox="1"/>
          <p:nvPr/>
        </p:nvSpPr>
        <p:spPr>
          <a:xfrm>
            <a:off x="668383" y="2141537"/>
            <a:ext cx="5181600" cy="4351338"/>
          </a:xfrm>
          <a:prstGeom prst="rect">
            <a:avLst/>
          </a:prstGeom>
        </p:spPr>
        <p:txBody>
          <a:bodyPr vert="horz" lIns="91440" tIns="45720" rIns="91440" bIns="45720" rtlCol="0">
            <a:normAutofit/>
          </a:bodyPr>
          <a:lstStyle/>
          <a:p>
            <a:pPr>
              <a:lnSpc>
                <a:spcPct val="90000"/>
              </a:lnSpc>
              <a:spcBef>
                <a:spcPts val="1000"/>
              </a:spcBef>
            </a:pPr>
            <a:r>
              <a:rPr lang="en-US" sz="2000" dirty="0">
                <a:latin typeface="Bahnschrift SemiLight" panose="020B0502040204020203" pitchFamily="34" charset="0"/>
              </a:rPr>
              <a:t>The "Computed" tab shows the final result of all applied CSS rules.</a:t>
            </a:r>
            <a:br>
              <a:rPr lang="en-US" sz="2000" dirty="0">
                <a:latin typeface="Bahnschrift SemiLight" panose="020B0502040204020203" pitchFamily="34" charset="0"/>
              </a:rPr>
            </a:br>
            <a:r>
              <a:rPr lang="en-US" sz="2000" dirty="0">
                <a:latin typeface="Bahnschrift SemiLight" panose="020B0502040204020203" pitchFamily="34" charset="0"/>
              </a:rPr>
              <a:t>
- Displays all the colors, margins, fonts, and other properties of an element</a:t>
            </a:r>
            <a:br>
              <a:rPr lang="en-US" sz="2000" dirty="0">
                <a:latin typeface="Bahnschrift SemiLight" panose="020B0502040204020203" pitchFamily="34" charset="0"/>
              </a:rPr>
            </a:br>
            <a:r>
              <a:rPr lang="en-US" sz="2000" dirty="0">
                <a:latin typeface="Bahnschrift SemiLight" panose="020B0502040204020203" pitchFamily="34" charset="0"/>
              </a:rPr>
              <a:t>- Ignores strikethrough rules that are not active</a:t>
            </a:r>
            <a:br>
              <a:rPr lang="en-US" sz="2000" dirty="0">
                <a:latin typeface="Bahnschrift SemiLight" panose="020B0502040204020203" pitchFamily="34" charset="0"/>
              </a:rPr>
            </a:br>
            <a:r>
              <a:rPr lang="en-US" sz="2000" dirty="0">
                <a:latin typeface="Bahnschrift SemiLight" panose="020B0502040204020203" pitchFamily="34" charset="0"/>
              </a:rPr>
              <a:t>- Allows you to diagnose problems faster</a:t>
            </a:r>
            <a:br>
              <a:rPr lang="en-US" sz="2000" dirty="0">
                <a:latin typeface="Bahnschrift SemiLight" panose="020B0502040204020203" pitchFamily="34" charset="0"/>
              </a:rPr>
            </a:br>
            <a:r>
              <a:rPr lang="en-US" sz="2000" dirty="0">
                <a:latin typeface="Bahnschrift SemiLight" panose="020B0502040204020203" pitchFamily="34" charset="0"/>
              </a:rPr>
              <a:t>
Example: If the color of the text does not appear as you expected, you can see in the Computed section which CSS rule takes precedence.</a:t>
            </a:r>
            <a:endParaRPr lang="hr-HR" sz="2000" b="1" kern="1200" dirty="0">
              <a:latin typeface="Bahnschrift SemiLight" panose="020B0502040204020203" pitchFamily="34" charset="0"/>
              <a:ea typeface="+mn-ea"/>
              <a:cs typeface="+mn-cs"/>
            </a:endParaRPr>
          </a:p>
        </p:txBody>
      </p:sp>
      <p:pic>
        <p:nvPicPr>
          <p:cNvPr id="5" name="Picture 4" descr="A screenshot of a computer&#10;&#10;AI-generated content may be incorrect.">
            <a:extLst>
              <a:ext uri="{FF2B5EF4-FFF2-40B4-BE49-F238E27FC236}">
                <a16:creationId xmlns:a16="http://schemas.microsoft.com/office/drawing/2014/main" id="{EE309482-3B5E-5B5F-D315-B899F136DD42}"/>
              </a:ext>
            </a:extLst>
          </p:cNvPr>
          <p:cNvPicPr>
            <a:picLocks noChangeAspect="1"/>
          </p:cNvPicPr>
          <p:nvPr/>
        </p:nvPicPr>
        <p:blipFill>
          <a:blip r:embed="rId3"/>
          <a:stretch>
            <a:fillRect/>
          </a:stretch>
        </p:blipFill>
        <p:spPr>
          <a:xfrm>
            <a:off x="6172200" y="2816003"/>
            <a:ext cx="5181600" cy="2370581"/>
          </a:xfrm>
          <a:prstGeom prst="rect">
            <a:avLst/>
          </a:prstGeom>
          <a:noFill/>
        </p:spPr>
      </p:pic>
    </p:spTree>
    <p:extLst>
      <p:ext uri="{BB962C8B-B14F-4D97-AF65-F5344CB8AC3E}">
        <p14:creationId xmlns:p14="http://schemas.microsoft.com/office/powerpoint/2010/main" val="2857195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BD711-08CD-1048-8100-263B232D79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030108-DA0F-6449-52AE-921E9AFE692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a:latin typeface="Bahnschrift SemiBold" panose="020B0502040204020203" pitchFamily="34" charset="0"/>
                <a:ea typeface="+mj-ea"/>
                <a:cs typeface="+mj-cs"/>
              </a:rPr>
              <a:t>CSS-CHROME DEVELOPER TOOLS</a:t>
            </a:r>
          </a:p>
        </p:txBody>
      </p:sp>
      <p:sp>
        <p:nvSpPr>
          <p:cNvPr id="2" name="TextBox 1">
            <a:extLst>
              <a:ext uri="{FF2B5EF4-FFF2-40B4-BE49-F238E27FC236}">
                <a16:creationId xmlns:a16="http://schemas.microsoft.com/office/drawing/2014/main" id="{9963141B-7BF5-832E-5FC3-8EBF61F44748}"/>
              </a:ext>
            </a:extLst>
          </p:cNvPr>
          <p:cNvSpPr txBox="1"/>
          <p:nvPr/>
        </p:nvSpPr>
        <p:spPr>
          <a:xfrm>
            <a:off x="744881" y="2798346"/>
            <a:ext cx="6579781" cy="3046988"/>
          </a:xfrm>
          <a:prstGeom prst="rect">
            <a:avLst/>
          </a:prstGeom>
          <a:noFill/>
        </p:spPr>
        <p:txBody>
          <a:bodyPr wrap="square">
            <a:spAutoFit/>
          </a:bodyPr>
          <a:lstStyle/>
          <a:p>
            <a:r>
              <a:rPr lang="en-US" sz="2400" dirty="0">
                <a:latin typeface="Bahnschrift SemiLight" panose="020B0502040204020203" pitchFamily="34" charset="0"/>
              </a:rPr>
              <a:t>- All colors on the page (background, text, links)</a:t>
            </a:r>
            <a:br>
              <a:rPr lang="en-US" sz="2400" dirty="0">
                <a:latin typeface="Bahnschrift SemiLight" panose="020B0502040204020203" pitchFamily="34" charset="0"/>
              </a:rPr>
            </a:br>
            <a:r>
              <a:rPr lang="en-US" sz="2400" dirty="0">
                <a:latin typeface="Bahnschrift SemiLight" panose="020B0502040204020203" pitchFamily="34" charset="0"/>
              </a:rPr>
              <a:t>- What fonts are used</a:t>
            </a:r>
            <a:br>
              <a:rPr lang="en-US" sz="2400" dirty="0">
                <a:latin typeface="Bahnschrift SemiLight" panose="020B0502040204020203" pitchFamily="34" charset="0"/>
              </a:rPr>
            </a:br>
            <a:r>
              <a:rPr lang="en-US" sz="2400" dirty="0">
                <a:latin typeface="Bahnschrift SemiLight" panose="020B0502040204020203" pitchFamily="34" charset="0"/>
              </a:rPr>
              <a:t>- What font sizes are applied</a:t>
            </a:r>
          </a:p>
          <a:p>
            <a:r>
              <a:rPr lang="en-US" sz="2400" dirty="0">
                <a:latin typeface="Bahnschrift SemiLight" panose="020B0502040204020203" pitchFamily="34" charset="0"/>
              </a:rPr>
              <a:t>
Useful trick: If you see an interesting color on a web page, you can use the CSS Overview to quickly get its code and use it in your project.</a:t>
            </a:r>
            <a:endParaRPr lang="hr-HR" sz="2400" dirty="0">
              <a:latin typeface="Bahnschrift SemiLight" panose="020B0502040204020203" pitchFamily="34" charset="0"/>
            </a:endParaRPr>
          </a:p>
        </p:txBody>
      </p:sp>
      <p:pic>
        <p:nvPicPr>
          <p:cNvPr id="6" name="Picture 5">
            <a:extLst>
              <a:ext uri="{FF2B5EF4-FFF2-40B4-BE49-F238E27FC236}">
                <a16:creationId xmlns:a16="http://schemas.microsoft.com/office/drawing/2014/main" id="{86D6889E-7278-E0A5-5254-501FD25E9479}"/>
              </a:ext>
            </a:extLst>
          </p:cNvPr>
          <p:cNvPicPr>
            <a:picLocks noChangeAspect="1"/>
          </p:cNvPicPr>
          <p:nvPr/>
        </p:nvPicPr>
        <p:blipFill>
          <a:blip r:embed="rId3"/>
          <a:stretch>
            <a:fillRect/>
          </a:stretch>
        </p:blipFill>
        <p:spPr>
          <a:xfrm>
            <a:off x="7324662" y="2342446"/>
            <a:ext cx="4514329" cy="3958787"/>
          </a:xfrm>
          <a:prstGeom prst="rect">
            <a:avLst/>
          </a:prstGeom>
        </p:spPr>
      </p:pic>
    </p:spTree>
    <p:extLst>
      <p:ext uri="{BB962C8B-B14F-4D97-AF65-F5344CB8AC3E}">
        <p14:creationId xmlns:p14="http://schemas.microsoft.com/office/powerpoint/2010/main" val="289468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F934E-CAAE-BDEC-75EA-375443049B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BCCF80-0944-85A1-39EE-726F1EE06AD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BOX MODEL</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359303BA-1921-AA99-C80B-639D570CC0DD}"/>
              </a:ext>
            </a:extLst>
          </p:cNvPr>
          <p:cNvSpPr txBox="1"/>
          <p:nvPr/>
        </p:nvSpPr>
        <p:spPr>
          <a:xfrm>
            <a:off x="838200" y="2377185"/>
            <a:ext cx="6142892" cy="4154984"/>
          </a:xfrm>
          <a:prstGeom prst="rect">
            <a:avLst/>
          </a:prstGeom>
          <a:noFill/>
        </p:spPr>
        <p:txBody>
          <a:bodyPr wrap="square">
            <a:spAutoFit/>
          </a:bodyPr>
          <a:lstStyle/>
          <a:p>
            <a:r>
              <a:rPr lang="en-US" sz="2400" dirty="0">
                <a:latin typeface="Bahnschrift SemiLight" panose="020B0502040204020203" pitchFamily="34" charset="0"/>
              </a:rPr>
              <a:t>Each HTML element consists of:</a:t>
            </a:r>
          </a:p>
          <a:p>
            <a:r>
              <a:rPr lang="en-US" sz="2400" dirty="0">
                <a:latin typeface="Bahnschrift SemiLight" panose="020B0502040204020203" pitchFamily="34" charset="0"/>
              </a:rPr>
              <a:t>
</a:t>
            </a:r>
            <a:r>
              <a:rPr lang="en-US" sz="2400" b="1" dirty="0">
                <a:latin typeface="Bahnschrift SemiLight" panose="020B0502040204020203" pitchFamily="34" charset="0"/>
              </a:rPr>
              <a:t>Content</a:t>
            </a:r>
            <a:r>
              <a:rPr lang="en-US" sz="2400" dirty="0">
                <a:latin typeface="Bahnschrift SemiLight" panose="020B0502040204020203" pitchFamily="34" charset="0"/>
              </a:rPr>
              <a:t> – Text, image, paragraph, title, etc.
</a:t>
            </a:r>
            <a:br>
              <a:rPr lang="en-US" sz="2400" dirty="0">
                <a:latin typeface="Bahnschrift SemiLight" panose="020B0502040204020203" pitchFamily="34" charset="0"/>
              </a:rPr>
            </a:br>
            <a:r>
              <a:rPr lang="en-US" sz="2400" b="1" dirty="0">
                <a:latin typeface="Bahnschrift SemiLight" panose="020B0502040204020203" pitchFamily="34" charset="0"/>
              </a:rPr>
              <a:t>Padding</a:t>
            </a:r>
            <a:r>
              <a:rPr lang="en-US" sz="2400" dirty="0">
                <a:latin typeface="Bahnschrift SemiLight" panose="020B0502040204020203" pitchFamily="34" charset="0"/>
              </a:rPr>
              <a:t> – Inner Spacing Between Content and Border
</a:t>
            </a:r>
            <a:br>
              <a:rPr lang="en-US" sz="2400" dirty="0">
                <a:latin typeface="Bahnschrift SemiLight" panose="020B0502040204020203" pitchFamily="34" charset="0"/>
              </a:rPr>
            </a:br>
            <a:r>
              <a:rPr lang="en-US" sz="2400" b="1" dirty="0">
                <a:latin typeface="Bahnschrift SemiLight" panose="020B0502040204020203" pitchFamily="34" charset="0"/>
              </a:rPr>
              <a:t>Border</a:t>
            </a:r>
            <a:r>
              <a:rPr lang="en-US" sz="2400" dirty="0">
                <a:latin typeface="Bahnschrift SemiLight" panose="020B0502040204020203" pitchFamily="34" charset="0"/>
              </a:rPr>
              <a:t> – A line that surrounds an element
</a:t>
            </a:r>
            <a:br>
              <a:rPr lang="en-US" sz="2400" dirty="0">
                <a:latin typeface="Bahnschrift SemiLight" panose="020B0502040204020203" pitchFamily="34" charset="0"/>
              </a:rPr>
            </a:br>
            <a:r>
              <a:rPr lang="en-US" sz="2400" b="1" dirty="0">
                <a:latin typeface="Bahnschrift SemiLight" panose="020B0502040204020203" pitchFamily="34" charset="0"/>
              </a:rPr>
              <a:t>Margins</a:t>
            </a:r>
            <a:r>
              <a:rPr lang="en-US" sz="2400" dirty="0">
                <a:latin typeface="Bahnschrift SemiLight" panose="020B0502040204020203" pitchFamily="34" charset="0"/>
              </a:rPr>
              <a:t> – The space between an element and other elements</a:t>
            </a:r>
            <a:endParaRPr lang="en-US" sz="2400" b="1" dirty="0">
              <a:latin typeface="Bahnschrift SemiLight" panose="020B0502040204020203" pitchFamily="34" charset="0"/>
            </a:endParaRPr>
          </a:p>
        </p:txBody>
      </p:sp>
      <p:pic>
        <p:nvPicPr>
          <p:cNvPr id="5" name="Picture 4">
            <a:extLst>
              <a:ext uri="{FF2B5EF4-FFF2-40B4-BE49-F238E27FC236}">
                <a16:creationId xmlns:a16="http://schemas.microsoft.com/office/drawing/2014/main" id="{831C8115-0353-28FB-DB65-8CC68C9EA2BF}"/>
              </a:ext>
            </a:extLst>
          </p:cNvPr>
          <p:cNvPicPr>
            <a:picLocks noChangeAspect="1"/>
          </p:cNvPicPr>
          <p:nvPr/>
        </p:nvPicPr>
        <p:blipFill>
          <a:blip r:embed="rId3"/>
          <a:stretch>
            <a:fillRect/>
          </a:stretch>
        </p:blipFill>
        <p:spPr>
          <a:xfrm>
            <a:off x="6981092" y="3156903"/>
            <a:ext cx="5104775" cy="2332107"/>
          </a:xfrm>
          <a:prstGeom prst="rect">
            <a:avLst/>
          </a:prstGeom>
        </p:spPr>
      </p:pic>
    </p:spTree>
    <p:extLst>
      <p:ext uri="{BB962C8B-B14F-4D97-AF65-F5344CB8AC3E}">
        <p14:creationId xmlns:p14="http://schemas.microsoft.com/office/powerpoint/2010/main" val="2442983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E2BA-6C29-B8BA-CD30-4E2B3A67C5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B17CE5-0F55-41D1-188D-725E98A392A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DIV ELEMENT</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946733B6-B071-CCCA-73D0-C9201E2E7477}"/>
              </a:ext>
            </a:extLst>
          </p:cNvPr>
          <p:cNvSpPr txBox="1"/>
          <p:nvPr/>
        </p:nvSpPr>
        <p:spPr>
          <a:xfrm>
            <a:off x="590005" y="2887071"/>
            <a:ext cx="6142892" cy="2308324"/>
          </a:xfrm>
          <a:prstGeom prst="rect">
            <a:avLst/>
          </a:prstGeom>
          <a:noFill/>
        </p:spPr>
        <p:txBody>
          <a:bodyPr wrap="square">
            <a:spAutoFit/>
          </a:bodyPr>
          <a:lstStyle/>
          <a:p>
            <a:r>
              <a:rPr lang="en-US" sz="2400" dirty="0">
                <a:latin typeface="Bahnschrift SemiLight" panose="020B0502040204020203" pitchFamily="34" charset="0"/>
              </a:rPr>
              <a:t>Sometimes it is necessary to group elements into "</a:t>
            </a:r>
            <a:r>
              <a:rPr lang="en-US" sz="2400" b="1" dirty="0">
                <a:latin typeface="Bahnschrift SemiLight" panose="020B0502040204020203" pitchFamily="34" charset="0"/>
              </a:rPr>
              <a:t>containers</a:t>
            </a:r>
            <a:r>
              <a:rPr lang="en-US" sz="2400" dirty="0">
                <a:latin typeface="Bahnschrift SemiLight" panose="020B0502040204020203" pitchFamily="34" charset="0"/>
              </a:rPr>
              <a:t>" to make it easier to add styles to them.</a:t>
            </a:r>
            <a:br>
              <a:rPr lang="en-US" sz="2400" dirty="0">
                <a:latin typeface="Bahnschrift SemiLight" panose="020B0502040204020203" pitchFamily="34" charset="0"/>
              </a:rPr>
            </a:br>
            <a:r>
              <a:rPr lang="en-US" sz="2400" dirty="0">
                <a:latin typeface="Bahnschrift SemiLight" panose="020B0502040204020203" pitchFamily="34" charset="0"/>
              </a:rPr>
              <a:t>
</a:t>
            </a:r>
            <a:r>
              <a:rPr lang="en-US" sz="2400" b="1" dirty="0">
                <a:latin typeface="Bahnschrift SemiLight" panose="020B0502040204020203" pitchFamily="34" charset="0"/>
              </a:rPr>
              <a:t>&lt;div&gt; </a:t>
            </a:r>
            <a:r>
              <a:rPr lang="en-US" sz="2400" dirty="0">
                <a:latin typeface="Bahnschrift SemiLight" panose="020B0502040204020203" pitchFamily="34" charset="0"/>
              </a:rPr>
              <a:t>It allows flexibility in the arrangement of elements on the page.</a:t>
            </a:r>
            <a:endParaRPr lang="en-US" sz="2400" b="1"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79C7837-C4E5-4344-A43D-AD2D5E75CE1B}"/>
              </a:ext>
            </a:extLst>
          </p:cNvPr>
          <p:cNvPicPr>
            <a:picLocks noChangeAspect="1"/>
          </p:cNvPicPr>
          <p:nvPr/>
        </p:nvPicPr>
        <p:blipFill>
          <a:blip r:embed="rId3"/>
          <a:stretch>
            <a:fillRect/>
          </a:stretch>
        </p:blipFill>
        <p:spPr>
          <a:xfrm>
            <a:off x="6732897" y="4399814"/>
            <a:ext cx="2946679" cy="1907448"/>
          </a:xfrm>
          <a:prstGeom prst="rect">
            <a:avLst/>
          </a:prstGeom>
        </p:spPr>
      </p:pic>
      <p:pic>
        <p:nvPicPr>
          <p:cNvPr id="9" name="Picture 8">
            <a:extLst>
              <a:ext uri="{FF2B5EF4-FFF2-40B4-BE49-F238E27FC236}">
                <a16:creationId xmlns:a16="http://schemas.microsoft.com/office/drawing/2014/main" id="{ACFDE888-2DAC-98B2-D774-D8838F0D4D48}"/>
              </a:ext>
            </a:extLst>
          </p:cNvPr>
          <p:cNvPicPr>
            <a:picLocks noChangeAspect="1"/>
          </p:cNvPicPr>
          <p:nvPr/>
        </p:nvPicPr>
        <p:blipFill>
          <a:blip r:embed="rId4"/>
          <a:stretch>
            <a:fillRect/>
          </a:stretch>
        </p:blipFill>
        <p:spPr>
          <a:xfrm>
            <a:off x="6539267" y="2047875"/>
            <a:ext cx="5488155" cy="1381125"/>
          </a:xfrm>
          <a:prstGeom prst="rect">
            <a:avLst/>
          </a:prstGeom>
        </p:spPr>
      </p:pic>
    </p:spTree>
    <p:extLst>
      <p:ext uri="{BB962C8B-B14F-4D97-AF65-F5344CB8AC3E}">
        <p14:creationId xmlns:p14="http://schemas.microsoft.com/office/powerpoint/2010/main" val="4000871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0EE60-3881-7907-64BF-AE258DCF3F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D9C033-117A-A1B6-D549-4AA62933ED5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CASCADE AND SPECIFICITY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D50F5C0A-17AB-A77D-C8AC-3C551EE7BB55}"/>
              </a:ext>
            </a:extLst>
          </p:cNvPr>
          <p:cNvSpPr txBox="1"/>
          <p:nvPr/>
        </p:nvSpPr>
        <p:spPr>
          <a:xfrm>
            <a:off x="838200" y="3148328"/>
            <a:ext cx="6142892" cy="1938992"/>
          </a:xfrm>
          <a:prstGeom prst="rect">
            <a:avLst/>
          </a:prstGeom>
          <a:noFill/>
        </p:spPr>
        <p:txBody>
          <a:bodyPr wrap="square">
            <a:spAutoFit/>
          </a:bodyPr>
          <a:lstStyle/>
          <a:p>
            <a:r>
              <a:rPr lang="en-US" sz="2400" dirty="0"/>
              <a:t>A rule that is lower in the CSS file has a higher priority and can override predefined rules.</a:t>
            </a:r>
            <a:br>
              <a:rPr lang="en-US" sz="2400" dirty="0"/>
            </a:br>
            <a:r>
              <a:rPr lang="en-US" sz="2400" dirty="0"/>
              <a:t>
 The text &lt;li&gt; will be blue, because the second rule comes later and overruns the first.</a:t>
            </a:r>
            <a:endParaRPr lang="hr-HR" sz="2400" dirty="0"/>
          </a:p>
        </p:txBody>
      </p:sp>
      <p:pic>
        <p:nvPicPr>
          <p:cNvPr id="5" name="Picture 4">
            <a:extLst>
              <a:ext uri="{FF2B5EF4-FFF2-40B4-BE49-F238E27FC236}">
                <a16:creationId xmlns:a16="http://schemas.microsoft.com/office/drawing/2014/main" id="{37212C4A-450B-0468-B4C9-238A574C28A0}"/>
              </a:ext>
            </a:extLst>
          </p:cNvPr>
          <p:cNvPicPr>
            <a:picLocks noChangeAspect="1"/>
          </p:cNvPicPr>
          <p:nvPr/>
        </p:nvPicPr>
        <p:blipFill>
          <a:blip r:embed="rId3"/>
          <a:stretch>
            <a:fillRect/>
          </a:stretch>
        </p:blipFill>
        <p:spPr>
          <a:xfrm>
            <a:off x="6981092" y="3046566"/>
            <a:ext cx="4897656" cy="1887863"/>
          </a:xfrm>
          <a:prstGeom prst="rect">
            <a:avLst/>
          </a:prstGeom>
        </p:spPr>
      </p:pic>
      <p:sp>
        <p:nvSpPr>
          <p:cNvPr id="6" name="TextBox 5">
            <a:extLst>
              <a:ext uri="{FF2B5EF4-FFF2-40B4-BE49-F238E27FC236}">
                <a16:creationId xmlns:a16="http://schemas.microsoft.com/office/drawing/2014/main" id="{6CADB634-47F5-9654-BCCB-C09F62A0F1CC}"/>
              </a:ext>
            </a:extLst>
          </p:cNvPr>
          <p:cNvSpPr txBox="1"/>
          <p:nvPr/>
        </p:nvSpPr>
        <p:spPr>
          <a:xfrm>
            <a:off x="838200" y="1926913"/>
            <a:ext cx="9326492" cy="830997"/>
          </a:xfrm>
          <a:prstGeom prst="rect">
            <a:avLst/>
          </a:prstGeom>
          <a:noFill/>
        </p:spPr>
        <p:txBody>
          <a:bodyPr wrap="square">
            <a:spAutoFit/>
          </a:bodyPr>
          <a:lstStyle/>
          <a:p>
            <a:r>
              <a:rPr lang="en-US" sz="2400" dirty="0"/>
              <a:t>How CSS decides which style to apply when there are multiple rules for the same element</a:t>
            </a:r>
            <a:endParaRPr lang="hr-HR" sz="2400" dirty="0"/>
          </a:p>
        </p:txBody>
      </p:sp>
    </p:spTree>
    <p:extLst>
      <p:ext uri="{BB962C8B-B14F-4D97-AF65-F5344CB8AC3E}">
        <p14:creationId xmlns:p14="http://schemas.microsoft.com/office/powerpoint/2010/main" val="1164065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F8EC-F882-4742-C5FC-31F6481978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4A247E-9D2F-3DFC-3BFC-8305BD5F1CB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STYLE TYPE PRIORITY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273FDDDD-0574-8AEC-5F3F-9C00E3A6ADB4}"/>
              </a:ext>
            </a:extLst>
          </p:cNvPr>
          <p:cNvSpPr txBox="1"/>
          <p:nvPr/>
        </p:nvSpPr>
        <p:spPr>
          <a:xfrm>
            <a:off x="838200" y="2634981"/>
            <a:ext cx="6142892" cy="3046988"/>
          </a:xfrm>
          <a:prstGeom prst="rect">
            <a:avLst/>
          </a:prstGeom>
          <a:noFill/>
        </p:spPr>
        <p:txBody>
          <a:bodyPr wrap="square">
            <a:spAutoFit/>
          </a:bodyPr>
          <a:lstStyle/>
          <a:p>
            <a:r>
              <a:rPr lang="en-US" sz="2400" dirty="0">
                <a:latin typeface="Bahnschrift SemiLight" panose="020B0502040204020203" pitchFamily="34" charset="0"/>
              </a:rPr>
              <a:t>The CSS specificity determines which selector takes precedence. Rules with more specifics will beat less specific ones.</a:t>
            </a:r>
            <a:br>
              <a:rPr lang="en-US" sz="2400" dirty="0">
                <a:latin typeface="Bahnschrift SemiLight" panose="020B0502040204020203" pitchFamily="34" charset="0"/>
              </a:rPr>
            </a:br>
            <a:br>
              <a:rPr lang="en-US" sz="2400" dirty="0">
                <a:latin typeface="Bahnschrift SemiLight" panose="020B0502040204020203" pitchFamily="34" charset="0"/>
              </a:rPr>
            </a:br>
            <a:r>
              <a:rPr lang="en-US" sz="2400" dirty="0">
                <a:latin typeface="Bahnschrift SemiLight" panose="020B0502040204020203" pitchFamily="34" charset="0"/>
              </a:rPr>
              <a:t>- Element selector (p, li, h1)</a:t>
            </a:r>
            <a:br>
              <a:rPr lang="en-US" sz="2400" dirty="0">
                <a:latin typeface="Bahnschrift SemiLight" panose="020B0502040204020203" pitchFamily="34" charset="0"/>
              </a:rPr>
            </a:br>
            <a:r>
              <a:rPr lang="en-US" sz="2400" dirty="0">
                <a:latin typeface="Bahnschrift SemiLight" panose="020B0502040204020203" pitchFamily="34" charset="0"/>
              </a:rPr>
              <a:t>- Class selector (.my-class)</a:t>
            </a:r>
            <a:br>
              <a:rPr lang="en-US" sz="2400" dirty="0">
                <a:latin typeface="Bahnschrift SemiLight" panose="020B0502040204020203" pitchFamily="34" charset="0"/>
              </a:rPr>
            </a:br>
            <a:r>
              <a:rPr lang="en-US" sz="2400" dirty="0">
                <a:latin typeface="Bahnschrift SemiLight" panose="020B0502040204020203" pitchFamily="34" charset="0"/>
              </a:rPr>
              <a:t>- Attribute selector ([type="text"])</a:t>
            </a:r>
            <a:br>
              <a:rPr lang="en-US" sz="2400" dirty="0">
                <a:latin typeface="Bahnschrift SemiLight" panose="020B0502040204020203" pitchFamily="34" charset="0"/>
              </a:rPr>
            </a:br>
            <a:r>
              <a:rPr lang="en-US" sz="2400" dirty="0">
                <a:latin typeface="Bahnschrift SemiLight" panose="020B0502040204020203" pitchFamily="34" charset="0"/>
              </a:rPr>
              <a:t>- ID selector (#moj-id)</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46A977D3-75F9-2DF9-6CE4-CD761223DDC6}"/>
              </a:ext>
            </a:extLst>
          </p:cNvPr>
          <p:cNvPicPr>
            <a:picLocks noChangeAspect="1"/>
          </p:cNvPicPr>
          <p:nvPr/>
        </p:nvPicPr>
        <p:blipFill>
          <a:blip r:embed="rId3"/>
          <a:stretch>
            <a:fillRect/>
          </a:stretch>
        </p:blipFill>
        <p:spPr>
          <a:xfrm>
            <a:off x="6790760" y="3142100"/>
            <a:ext cx="5261157" cy="2539869"/>
          </a:xfrm>
          <a:prstGeom prst="rect">
            <a:avLst/>
          </a:prstGeom>
        </p:spPr>
      </p:pic>
    </p:spTree>
    <p:extLst>
      <p:ext uri="{BB962C8B-B14F-4D97-AF65-F5344CB8AC3E}">
        <p14:creationId xmlns:p14="http://schemas.microsoft.com/office/powerpoint/2010/main" val="2013549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BD78-6721-F3D9-33D4-74AB8CF767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96DF9E-4775-DE57-9809-A29D8F8C76E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SELECTOR SPECIFICITY PRIORITY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FAB3F36F-C507-A554-07EE-C7835CF71089}"/>
              </a:ext>
            </a:extLst>
          </p:cNvPr>
          <p:cNvSpPr txBox="1"/>
          <p:nvPr/>
        </p:nvSpPr>
        <p:spPr>
          <a:xfrm>
            <a:off x="5944833" y="4980852"/>
            <a:ext cx="6142892" cy="830997"/>
          </a:xfrm>
          <a:prstGeom prst="rect">
            <a:avLst/>
          </a:prstGeom>
          <a:noFill/>
        </p:spPr>
        <p:txBody>
          <a:bodyPr wrap="square">
            <a:spAutoFit/>
          </a:bodyPr>
          <a:lstStyle/>
          <a:p>
            <a:r>
              <a:rPr lang="en-US" sz="2400" dirty="0"/>
              <a:t>The text will be green, as the inline style has the highest priority</a:t>
            </a:r>
          </a:p>
        </p:txBody>
      </p:sp>
      <p:pic>
        <p:nvPicPr>
          <p:cNvPr id="9" name="Picture 8">
            <a:extLst>
              <a:ext uri="{FF2B5EF4-FFF2-40B4-BE49-F238E27FC236}">
                <a16:creationId xmlns:a16="http://schemas.microsoft.com/office/drawing/2014/main" id="{44177B45-F9C7-3277-3D7B-8CF0AAE2CE50}"/>
              </a:ext>
            </a:extLst>
          </p:cNvPr>
          <p:cNvPicPr>
            <a:picLocks noChangeAspect="1"/>
          </p:cNvPicPr>
          <p:nvPr/>
        </p:nvPicPr>
        <p:blipFill>
          <a:blip r:embed="rId3"/>
          <a:stretch>
            <a:fillRect/>
          </a:stretch>
        </p:blipFill>
        <p:spPr>
          <a:xfrm>
            <a:off x="119743" y="2551955"/>
            <a:ext cx="6698988" cy="1325563"/>
          </a:xfrm>
          <a:prstGeom prst="rect">
            <a:avLst/>
          </a:prstGeom>
        </p:spPr>
      </p:pic>
      <p:grpSp>
        <p:nvGrpSpPr>
          <p:cNvPr id="15" name="Group 14">
            <a:extLst>
              <a:ext uri="{FF2B5EF4-FFF2-40B4-BE49-F238E27FC236}">
                <a16:creationId xmlns:a16="http://schemas.microsoft.com/office/drawing/2014/main" id="{43771694-ABCF-3D34-912F-6776DCE12728}"/>
              </a:ext>
            </a:extLst>
          </p:cNvPr>
          <p:cNvGrpSpPr/>
          <p:nvPr/>
        </p:nvGrpSpPr>
        <p:grpSpPr>
          <a:xfrm>
            <a:off x="6912913" y="2214936"/>
            <a:ext cx="4750315" cy="2542499"/>
            <a:chOff x="7009166" y="3060106"/>
            <a:chExt cx="4750315" cy="2542499"/>
          </a:xfrm>
        </p:grpSpPr>
        <p:pic>
          <p:nvPicPr>
            <p:cNvPr id="11" name="Picture 10">
              <a:extLst>
                <a:ext uri="{FF2B5EF4-FFF2-40B4-BE49-F238E27FC236}">
                  <a16:creationId xmlns:a16="http://schemas.microsoft.com/office/drawing/2014/main" id="{8072839B-B0C7-462E-F4B0-DF99F46D7912}"/>
                </a:ext>
              </a:extLst>
            </p:cNvPr>
            <p:cNvPicPr>
              <a:picLocks noChangeAspect="1"/>
            </p:cNvPicPr>
            <p:nvPr/>
          </p:nvPicPr>
          <p:blipFill>
            <a:blip r:embed="rId4"/>
            <a:stretch>
              <a:fillRect/>
            </a:stretch>
          </p:blipFill>
          <p:spPr>
            <a:xfrm>
              <a:off x="7009166" y="3429000"/>
              <a:ext cx="4750315" cy="2173605"/>
            </a:xfrm>
            <a:prstGeom prst="rect">
              <a:avLst/>
            </a:prstGeom>
          </p:spPr>
        </p:pic>
        <p:pic>
          <p:nvPicPr>
            <p:cNvPr id="14" name="Picture 13">
              <a:extLst>
                <a:ext uri="{FF2B5EF4-FFF2-40B4-BE49-F238E27FC236}">
                  <a16:creationId xmlns:a16="http://schemas.microsoft.com/office/drawing/2014/main" id="{4A8E52F9-F0BB-49DA-4B7A-F57707362EE9}"/>
                </a:ext>
              </a:extLst>
            </p:cNvPr>
            <p:cNvPicPr>
              <a:picLocks noChangeAspect="1"/>
            </p:cNvPicPr>
            <p:nvPr/>
          </p:nvPicPr>
          <p:blipFill>
            <a:blip r:embed="rId5"/>
            <a:stretch>
              <a:fillRect/>
            </a:stretch>
          </p:blipFill>
          <p:spPr>
            <a:xfrm>
              <a:off x="7009166" y="3060106"/>
              <a:ext cx="4750315" cy="382943"/>
            </a:xfrm>
            <a:prstGeom prst="rect">
              <a:avLst/>
            </a:prstGeom>
          </p:spPr>
        </p:pic>
      </p:grpSp>
    </p:spTree>
    <p:extLst>
      <p:ext uri="{BB962C8B-B14F-4D97-AF65-F5344CB8AC3E}">
        <p14:creationId xmlns:p14="http://schemas.microsoft.com/office/powerpoint/2010/main" val="120058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3"/>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938992"/>
          </a:xfrm>
          <a:prstGeom prst="rect">
            <a:avLst/>
          </a:prstGeom>
          <a:noFill/>
        </p:spPr>
        <p:txBody>
          <a:bodyPr wrap="square">
            <a:spAutoFit/>
          </a:bodyPr>
          <a:lstStyle/>
          <a:p>
            <a:r>
              <a:rPr lang="en-US" sz="2000" dirty="0">
                <a:latin typeface="Bahnschrift SemiLight" panose="020B0502040204020203" pitchFamily="34" charset="0"/>
              </a:rPr>
              <a:t>We use it to prevent certain files from being added to the Git repository. This is extremely important to protect sensitive data (API keys, passwords, private settings) and avoid unnecessary sharing of local settings with the rest of the team</a:t>
            </a:r>
            <a:endParaRPr lang="hr-HR" sz="2000" dirty="0">
              <a:latin typeface="Bahnschrift SemiLight" panose="020B0502040204020203" pitchFamily="34" charset="0"/>
            </a:endParaRPr>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4"/>
          <a:stretch>
            <a:fillRect/>
          </a:stretch>
        </p:blipFill>
        <p:spPr>
          <a:xfrm>
            <a:off x="838200" y="4501876"/>
            <a:ext cx="6194293" cy="1938992"/>
          </a:xfrm>
          <a:prstGeom prst="rect">
            <a:avLst/>
          </a:prstGeom>
        </p:spPr>
      </p:pic>
      <p:sp>
        <p:nvSpPr>
          <p:cNvPr id="4" name="Text Placeholder 5">
            <a:extLst>
              <a:ext uri="{FF2B5EF4-FFF2-40B4-BE49-F238E27FC236}">
                <a16:creationId xmlns:a16="http://schemas.microsoft.com/office/drawing/2014/main" id="{4853343C-B375-61C4-B19F-9396321D20B2}"/>
              </a:ext>
            </a:extLst>
          </p:cNvPr>
          <p:cNvSpPr txBox="1">
            <a:spLocks/>
          </p:cNvSpPr>
          <p:nvPr/>
        </p:nvSpPr>
        <p:spPr>
          <a:xfrm>
            <a:off x="7461583" y="4711599"/>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www.appbrewery.com</a:t>
            </a:r>
          </a:p>
        </p:txBody>
      </p:sp>
    </p:spTree>
    <p:extLst>
      <p:ext uri="{BB962C8B-B14F-4D97-AF65-F5344CB8AC3E}">
        <p14:creationId xmlns:p14="http://schemas.microsoft.com/office/powerpoint/2010/main" val="1817363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F75E6-6717-4060-2D89-BD4994D6F9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EA60D3-55D2-7DA4-A244-55052DDF13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a:t>
            </a:r>
            <a:r>
              <a:rPr lang="en-US" kern="1200" dirty="0">
                <a:latin typeface="Bahnschrift SemiBold" panose="020B0502040204020203" pitchFamily="34" charset="0"/>
                <a:ea typeface="+mj-ea"/>
                <a:cs typeface="+mj-cs"/>
              </a:rPr>
              <a:t>!important RULE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863F64D1-F7A8-496B-0D07-DD11278AF779}"/>
              </a:ext>
            </a:extLst>
          </p:cNvPr>
          <p:cNvSpPr txBox="1"/>
          <p:nvPr/>
        </p:nvSpPr>
        <p:spPr>
          <a:xfrm>
            <a:off x="838200" y="1866516"/>
            <a:ext cx="6142892" cy="2308324"/>
          </a:xfrm>
          <a:prstGeom prst="rect">
            <a:avLst/>
          </a:prstGeom>
          <a:noFill/>
        </p:spPr>
        <p:txBody>
          <a:bodyPr wrap="square">
            <a:spAutoFit/>
          </a:bodyPr>
          <a:lstStyle/>
          <a:p>
            <a:r>
              <a:rPr lang="en-US" sz="2400" dirty="0">
                <a:latin typeface="Bahnschrift SemiLight" panose="020B0502040204020203" pitchFamily="34" charset="0"/>
              </a:rPr>
              <a:t>If you want to make sure that a rule always applies, use !important</a:t>
            </a:r>
          </a:p>
          <a:p>
            <a:r>
              <a:rPr lang="en-US" sz="2400" dirty="0">
                <a:latin typeface="Bahnschrift SemiLight" panose="020B0502040204020203" pitchFamily="34" charset="0"/>
              </a:rPr>
              <a:t>
Excessive use of !important can complicate the maintenance of CSS. Use it only when it's necessary.</a:t>
            </a:r>
            <a:endParaRPr lang="hr-HR" sz="24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8404C1A3-3A67-8DA6-62A4-575466607743}"/>
              </a:ext>
            </a:extLst>
          </p:cNvPr>
          <p:cNvPicPr>
            <a:picLocks noChangeAspect="1"/>
          </p:cNvPicPr>
          <p:nvPr/>
        </p:nvPicPr>
        <p:blipFill>
          <a:blip r:embed="rId3"/>
          <a:stretch>
            <a:fillRect/>
          </a:stretch>
        </p:blipFill>
        <p:spPr>
          <a:xfrm>
            <a:off x="7867650" y="1932512"/>
            <a:ext cx="3319463" cy="3647136"/>
          </a:xfrm>
          <a:prstGeom prst="rect">
            <a:avLst/>
          </a:prstGeom>
        </p:spPr>
      </p:pic>
      <p:pic>
        <p:nvPicPr>
          <p:cNvPr id="7" name="Picture 6">
            <a:extLst>
              <a:ext uri="{FF2B5EF4-FFF2-40B4-BE49-F238E27FC236}">
                <a16:creationId xmlns:a16="http://schemas.microsoft.com/office/drawing/2014/main" id="{7CE14E29-2798-650C-46F5-D6F18A483517}"/>
              </a:ext>
            </a:extLst>
          </p:cNvPr>
          <p:cNvPicPr>
            <a:picLocks noChangeAspect="1"/>
          </p:cNvPicPr>
          <p:nvPr/>
        </p:nvPicPr>
        <p:blipFill>
          <a:blip r:embed="rId4"/>
          <a:stretch>
            <a:fillRect/>
          </a:stretch>
        </p:blipFill>
        <p:spPr>
          <a:xfrm>
            <a:off x="838200" y="4540825"/>
            <a:ext cx="6142892" cy="1952050"/>
          </a:xfrm>
          <a:prstGeom prst="rect">
            <a:avLst/>
          </a:prstGeom>
        </p:spPr>
      </p:pic>
    </p:spTree>
    <p:extLst>
      <p:ext uri="{BB962C8B-B14F-4D97-AF65-F5344CB8AC3E}">
        <p14:creationId xmlns:p14="http://schemas.microsoft.com/office/powerpoint/2010/main" val="769423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E375-EB85-9CEF-94E6-4CAB13D163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CC874E-F317-BD11-D284-B5CA2D8C80F4}"/>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EXERCISE </a:t>
            </a:r>
            <a:r>
              <a:rPr lang="en-US" dirty="0"/>
              <a:t>3</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AF6C0D40-272F-F311-783E-6DE50A78F5A0}"/>
              </a:ext>
            </a:extLst>
          </p:cNvPr>
          <p:cNvSpPr txBox="1"/>
          <p:nvPr/>
        </p:nvSpPr>
        <p:spPr>
          <a:xfrm>
            <a:off x="581526" y="3737851"/>
            <a:ext cx="4283081" cy="617705"/>
          </a:xfrm>
          <a:prstGeom prst="rect">
            <a:avLst/>
          </a:prstGeom>
        </p:spPr>
        <p:txBody>
          <a:bodyPr vert="horz" lIns="91440" tIns="45720" rIns="91440" bIns="45720" rtlCol="0">
            <a:normAutofit/>
          </a:bodyPr>
          <a:lstStyle/>
          <a:p>
            <a:pPr fontAlgn="base">
              <a:lnSpc>
                <a:spcPct val="90000"/>
              </a:lnSpc>
              <a:spcBef>
                <a:spcPts val="1000"/>
              </a:spcBef>
              <a:buClrTx/>
            </a:pPr>
            <a:r>
              <a:rPr lang="en-US" altLang="sr-Latn-RS" sz="2800" dirty="0">
                <a:latin typeface="Bahnschrift SemiLight" panose="020B0502040204020203" pitchFamily="34" charset="0"/>
              </a:rPr>
              <a:t>Replicate site from image</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7" name="Picture 6">
            <a:extLst>
              <a:ext uri="{FF2B5EF4-FFF2-40B4-BE49-F238E27FC236}">
                <a16:creationId xmlns:a16="http://schemas.microsoft.com/office/drawing/2014/main" id="{D121906D-CD7A-2AD4-691B-4DE0C64751D3}"/>
              </a:ext>
            </a:extLst>
          </p:cNvPr>
          <p:cNvPicPr>
            <a:picLocks noChangeAspect="1"/>
          </p:cNvPicPr>
          <p:nvPr/>
        </p:nvPicPr>
        <p:blipFill>
          <a:blip r:embed="rId3"/>
          <a:stretch>
            <a:fillRect/>
          </a:stretch>
        </p:blipFill>
        <p:spPr>
          <a:xfrm>
            <a:off x="5038809" y="2951576"/>
            <a:ext cx="7008812" cy="2190253"/>
          </a:xfrm>
          <a:prstGeom prst="rect">
            <a:avLst/>
          </a:prstGeom>
          <a:noFill/>
        </p:spPr>
      </p:pic>
    </p:spTree>
    <p:extLst>
      <p:ext uri="{BB962C8B-B14F-4D97-AF65-F5344CB8AC3E}">
        <p14:creationId xmlns:p14="http://schemas.microsoft.com/office/powerpoint/2010/main" val="3178109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70DD-DA54-5F9E-5C68-825E25DA66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6BB065-D42B-0AB2-E2A3-BA4A73747F9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3255398E-4F6A-9EF3-34F5-AEAA87135A9B}"/>
              </a:ext>
            </a:extLst>
          </p:cNvPr>
          <p:cNvSpPr txBox="1"/>
          <p:nvPr/>
        </p:nvSpPr>
        <p:spPr>
          <a:xfrm>
            <a:off x="1657496" y="4090056"/>
            <a:ext cx="3289003" cy="1200329"/>
          </a:xfrm>
          <a:prstGeom prst="rect">
            <a:avLst/>
          </a:prstGeom>
          <a:noFill/>
        </p:spPr>
        <p:txBody>
          <a:bodyPr wrap="square">
            <a:spAutoFit/>
          </a:bodyPr>
          <a:lstStyle/>
          <a:p>
            <a:r>
              <a:rPr lang="en-US" sz="2400" dirty="0">
                <a:latin typeface="Bahnschrift SemiLight" panose="020B0502040204020203" pitchFamily="34" charset="0"/>
              </a:rPr>
              <a:t>Elements are lined up one below the other in HTML order</a:t>
            </a:r>
          </a:p>
        </p:txBody>
      </p:sp>
      <p:sp>
        <p:nvSpPr>
          <p:cNvPr id="5" name="TextBox 4">
            <a:extLst>
              <a:ext uri="{FF2B5EF4-FFF2-40B4-BE49-F238E27FC236}">
                <a16:creationId xmlns:a16="http://schemas.microsoft.com/office/drawing/2014/main" id="{913C8724-A29D-45EE-AD3D-68BC2CECA521}"/>
              </a:ext>
            </a:extLst>
          </p:cNvPr>
          <p:cNvSpPr txBox="1"/>
          <p:nvPr/>
        </p:nvSpPr>
        <p:spPr>
          <a:xfrm>
            <a:off x="6611103" y="4351666"/>
            <a:ext cx="5419788" cy="2308324"/>
          </a:xfrm>
          <a:prstGeom prst="rect">
            <a:avLst/>
          </a:prstGeom>
          <a:noFill/>
        </p:spPr>
        <p:txBody>
          <a:bodyPr wrap="square">
            <a:spAutoFit/>
          </a:bodyPr>
          <a:lstStyle/>
          <a:p>
            <a:r>
              <a:rPr lang="en-US" sz="2400" dirty="0">
                <a:latin typeface="Bahnschrift SemiLight" panose="020B0502040204020203" pitchFamily="34" charset="0"/>
              </a:rPr>
              <a:t>The element moves 50px to the right and 50px down, but does not affect the other elements. </a:t>
            </a:r>
          </a:p>
          <a:p>
            <a:r>
              <a:rPr lang="en-US" sz="2400" dirty="0">
                <a:latin typeface="Bahnschrift SemiLight" panose="020B0502040204020203" pitchFamily="34" charset="0"/>
              </a:rPr>
              <a:t>
It doesn't move in relation to other elements, only to its original position.</a:t>
            </a:r>
          </a:p>
        </p:txBody>
      </p:sp>
      <p:pic>
        <p:nvPicPr>
          <p:cNvPr id="6" name="Picture 5">
            <a:extLst>
              <a:ext uri="{FF2B5EF4-FFF2-40B4-BE49-F238E27FC236}">
                <a16:creationId xmlns:a16="http://schemas.microsoft.com/office/drawing/2014/main" id="{A372E90A-261B-208E-D15D-CFE66AEF86C3}"/>
              </a:ext>
            </a:extLst>
          </p:cNvPr>
          <p:cNvPicPr>
            <a:picLocks noChangeAspect="1"/>
          </p:cNvPicPr>
          <p:nvPr/>
        </p:nvPicPr>
        <p:blipFill>
          <a:blip r:embed="rId3"/>
          <a:stretch>
            <a:fillRect/>
          </a:stretch>
        </p:blipFill>
        <p:spPr>
          <a:xfrm>
            <a:off x="1762950" y="2726002"/>
            <a:ext cx="2828170" cy="1200328"/>
          </a:xfrm>
          <a:prstGeom prst="rect">
            <a:avLst/>
          </a:prstGeom>
        </p:spPr>
      </p:pic>
      <p:pic>
        <p:nvPicPr>
          <p:cNvPr id="8" name="Picture 7">
            <a:extLst>
              <a:ext uri="{FF2B5EF4-FFF2-40B4-BE49-F238E27FC236}">
                <a16:creationId xmlns:a16="http://schemas.microsoft.com/office/drawing/2014/main" id="{C8C39E29-DF09-56C6-B5DE-4E61FBA2DF44}"/>
              </a:ext>
            </a:extLst>
          </p:cNvPr>
          <p:cNvPicPr>
            <a:picLocks noChangeAspect="1"/>
          </p:cNvPicPr>
          <p:nvPr/>
        </p:nvPicPr>
        <p:blipFill>
          <a:blip r:embed="rId4"/>
          <a:stretch>
            <a:fillRect/>
          </a:stretch>
        </p:blipFill>
        <p:spPr>
          <a:xfrm>
            <a:off x="6611103" y="2690806"/>
            <a:ext cx="2585148" cy="1452480"/>
          </a:xfrm>
          <a:prstGeom prst="rect">
            <a:avLst/>
          </a:prstGeom>
        </p:spPr>
      </p:pic>
      <p:sp>
        <p:nvSpPr>
          <p:cNvPr id="9" name="TextBox 8">
            <a:extLst>
              <a:ext uri="{FF2B5EF4-FFF2-40B4-BE49-F238E27FC236}">
                <a16:creationId xmlns:a16="http://schemas.microsoft.com/office/drawing/2014/main" id="{A575E2E0-028D-2D0D-F201-E84F2F5686EF}"/>
              </a:ext>
            </a:extLst>
          </p:cNvPr>
          <p:cNvSpPr txBox="1"/>
          <p:nvPr/>
        </p:nvSpPr>
        <p:spPr>
          <a:xfrm>
            <a:off x="1657496" y="2100611"/>
            <a:ext cx="2209259" cy="461665"/>
          </a:xfrm>
          <a:prstGeom prst="rect">
            <a:avLst/>
          </a:prstGeom>
          <a:noFill/>
        </p:spPr>
        <p:txBody>
          <a:bodyPr wrap="none" rtlCol="0">
            <a:spAutoFit/>
          </a:bodyPr>
          <a:lstStyle/>
          <a:p>
            <a:r>
              <a:rPr lang="en-US" sz="2400" dirty="0">
                <a:latin typeface="Bahnschrift SemiLight" panose="020B0502040204020203" pitchFamily="34" charset="0"/>
              </a:rPr>
              <a:t>Static (default)</a:t>
            </a:r>
            <a:endParaRPr lang="hr-HR" sz="24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576BA1ED-2C26-40CE-C885-3C9534806BDD}"/>
              </a:ext>
            </a:extLst>
          </p:cNvPr>
          <p:cNvSpPr txBox="1"/>
          <p:nvPr/>
        </p:nvSpPr>
        <p:spPr>
          <a:xfrm>
            <a:off x="6611103" y="2100610"/>
            <a:ext cx="1289135" cy="461665"/>
          </a:xfrm>
          <a:prstGeom prst="rect">
            <a:avLst/>
          </a:prstGeom>
          <a:noFill/>
        </p:spPr>
        <p:txBody>
          <a:bodyPr wrap="none" rtlCol="0">
            <a:spAutoFit/>
          </a:bodyPr>
          <a:lstStyle/>
          <a:p>
            <a:r>
              <a:rPr lang="en-US" sz="2400" dirty="0">
                <a:latin typeface="Bahnschrift SemiLight" panose="020B0502040204020203" pitchFamily="34" charset="0"/>
              </a:rPr>
              <a:t>Relative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182438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F038-C365-622D-0F54-6BC7749F49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ABBF0A-17F3-2C03-57FE-880853B7CA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A31DAA05-E2FA-AD4F-65A8-6F54F3EFC599}"/>
              </a:ext>
            </a:extLst>
          </p:cNvPr>
          <p:cNvSpPr txBox="1"/>
          <p:nvPr/>
        </p:nvSpPr>
        <p:spPr>
          <a:xfrm>
            <a:off x="238191" y="4090056"/>
            <a:ext cx="5857809" cy="2554545"/>
          </a:xfrm>
          <a:prstGeom prst="rect">
            <a:avLst/>
          </a:prstGeom>
          <a:noFill/>
        </p:spPr>
        <p:txBody>
          <a:bodyPr wrap="square">
            <a:spAutoFit/>
          </a:bodyPr>
          <a:lstStyle/>
          <a:p>
            <a:r>
              <a:rPr lang="en-US" sz="2000" dirty="0">
                <a:latin typeface="Bahnschrift SemiLight" panose="020B0502040204020203" pitchFamily="34" charset="0"/>
              </a:rPr>
              <a:t>An element moves relative to its nearest parent, which has </a:t>
            </a:r>
            <a:r>
              <a:rPr lang="en-US" sz="2000" dirty="0" err="1">
                <a:latin typeface="Bahnschrift SemiLight" panose="020B0502040204020203" pitchFamily="34" charset="0"/>
              </a:rPr>
              <a:t>position:relative</a:t>
            </a:r>
            <a:r>
              <a:rPr lang="en-US" sz="2000" dirty="0">
                <a:latin typeface="Bahnschrift SemiLight" panose="020B0502040204020203" pitchFamily="34" charset="0"/>
              </a:rPr>
              <a:t>
</a:t>
            </a:r>
            <a:br>
              <a:rPr lang="en-US" sz="2000" dirty="0">
                <a:latin typeface="Bahnschrift SemiLight" panose="020B0502040204020203" pitchFamily="34" charset="0"/>
              </a:rPr>
            </a:br>
            <a:r>
              <a:rPr lang="en-US" sz="2000" dirty="0">
                <a:latin typeface="Bahnschrift SemiLight" panose="020B0502040204020203" pitchFamily="34" charset="0"/>
              </a:rPr>
              <a:t>I- f neither parent has a </a:t>
            </a:r>
            <a:r>
              <a:rPr lang="en-US" sz="2000" dirty="0" err="1">
                <a:latin typeface="Bahnschrift SemiLight" panose="020B0502040204020203" pitchFamily="34" charset="0"/>
              </a:rPr>
              <a:t>postion</a:t>
            </a:r>
            <a:r>
              <a:rPr lang="en-US" sz="2000" dirty="0">
                <a:latin typeface="Bahnschrift SemiLight" panose="020B0502040204020203" pitchFamily="34" charset="0"/>
              </a:rPr>
              <a:t> set, then it is positioned towards the upper left corner.
- Key problem with absolute: An element goes out of the normal flow of the document, so the other elements behave as if it doesn't exist.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BD7DEC27-01F1-E7FB-48ED-370507D5101F}"/>
              </a:ext>
            </a:extLst>
          </p:cNvPr>
          <p:cNvSpPr txBox="1"/>
          <p:nvPr/>
        </p:nvSpPr>
        <p:spPr>
          <a:xfrm>
            <a:off x="6611103" y="4351666"/>
            <a:ext cx="5445914" cy="1938992"/>
          </a:xfrm>
          <a:prstGeom prst="rect">
            <a:avLst/>
          </a:prstGeom>
          <a:noFill/>
        </p:spPr>
        <p:txBody>
          <a:bodyPr wrap="square">
            <a:spAutoFit/>
          </a:bodyPr>
          <a:lstStyle/>
          <a:p>
            <a:r>
              <a:rPr lang="en-US" sz="2400" dirty="0">
                <a:latin typeface="Bahnschrift SemiLight" panose="020B0502040204020203" pitchFamily="34" charset="0"/>
              </a:rPr>
              <a:t>- The element remains in the same place on the screen, even when the user scrolls.
- It is used for navigation, back-to-top buttons, chat windows, etc.</a:t>
            </a:r>
          </a:p>
        </p:txBody>
      </p:sp>
      <p:pic>
        <p:nvPicPr>
          <p:cNvPr id="6" name="Picture 5">
            <a:extLst>
              <a:ext uri="{FF2B5EF4-FFF2-40B4-BE49-F238E27FC236}">
                <a16:creationId xmlns:a16="http://schemas.microsoft.com/office/drawing/2014/main" id="{027BBE22-62AB-4BEA-D3BF-487C9F111F29}"/>
              </a:ext>
            </a:extLst>
          </p:cNvPr>
          <p:cNvPicPr>
            <a:picLocks noChangeAspect="1"/>
          </p:cNvPicPr>
          <p:nvPr/>
        </p:nvPicPr>
        <p:blipFill>
          <a:blip r:embed="rId3"/>
          <a:stretch>
            <a:fillRect/>
          </a:stretch>
        </p:blipFill>
        <p:spPr>
          <a:xfrm>
            <a:off x="1762950" y="2667588"/>
            <a:ext cx="2965804" cy="1258742"/>
          </a:xfrm>
          <a:prstGeom prst="rect">
            <a:avLst/>
          </a:prstGeom>
        </p:spPr>
      </p:pic>
      <p:pic>
        <p:nvPicPr>
          <p:cNvPr id="8" name="Picture 7">
            <a:extLst>
              <a:ext uri="{FF2B5EF4-FFF2-40B4-BE49-F238E27FC236}">
                <a16:creationId xmlns:a16="http://schemas.microsoft.com/office/drawing/2014/main" id="{D4A69972-5339-97B5-A8D1-30CA1307ED5F}"/>
              </a:ext>
            </a:extLst>
          </p:cNvPr>
          <p:cNvPicPr>
            <a:picLocks noChangeAspect="1"/>
          </p:cNvPicPr>
          <p:nvPr/>
        </p:nvPicPr>
        <p:blipFill>
          <a:blip r:embed="rId4"/>
          <a:stretch>
            <a:fillRect/>
          </a:stretch>
        </p:blipFill>
        <p:spPr>
          <a:xfrm>
            <a:off x="6627341" y="2622897"/>
            <a:ext cx="2611274" cy="1467159"/>
          </a:xfrm>
          <a:prstGeom prst="rect">
            <a:avLst/>
          </a:prstGeom>
        </p:spPr>
      </p:pic>
      <p:sp>
        <p:nvSpPr>
          <p:cNvPr id="9" name="TextBox 8">
            <a:extLst>
              <a:ext uri="{FF2B5EF4-FFF2-40B4-BE49-F238E27FC236}">
                <a16:creationId xmlns:a16="http://schemas.microsoft.com/office/drawing/2014/main" id="{5E63178B-FECA-79A3-2788-5A740C4149CA}"/>
              </a:ext>
            </a:extLst>
          </p:cNvPr>
          <p:cNvSpPr txBox="1"/>
          <p:nvPr/>
        </p:nvSpPr>
        <p:spPr>
          <a:xfrm>
            <a:off x="1657496" y="1999180"/>
            <a:ext cx="1404552" cy="461665"/>
          </a:xfrm>
          <a:prstGeom prst="rect">
            <a:avLst/>
          </a:prstGeom>
          <a:noFill/>
        </p:spPr>
        <p:txBody>
          <a:bodyPr wrap="none" rtlCol="0">
            <a:spAutoFit/>
          </a:bodyPr>
          <a:lstStyle/>
          <a:p>
            <a:r>
              <a:rPr lang="en-US" sz="2400" dirty="0">
                <a:latin typeface="Bahnschrift SemiLight" panose="020B0502040204020203" pitchFamily="34" charset="0"/>
              </a:rPr>
              <a:t>Absolute</a:t>
            </a:r>
            <a:endParaRPr lang="hr-HR" sz="24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C9A356F8-CC4D-88BB-6EDC-167195F54695}"/>
              </a:ext>
            </a:extLst>
          </p:cNvPr>
          <p:cNvSpPr txBox="1"/>
          <p:nvPr/>
        </p:nvSpPr>
        <p:spPr>
          <a:xfrm>
            <a:off x="6627341" y="1999179"/>
            <a:ext cx="922047" cy="461665"/>
          </a:xfrm>
          <a:prstGeom prst="rect">
            <a:avLst/>
          </a:prstGeom>
          <a:noFill/>
        </p:spPr>
        <p:txBody>
          <a:bodyPr wrap="none" rtlCol="0">
            <a:spAutoFit/>
          </a:bodyPr>
          <a:lstStyle/>
          <a:p>
            <a:r>
              <a:rPr lang="en-US" sz="2400" dirty="0">
                <a:latin typeface="Bahnschrift SemiLight" panose="020B0502040204020203" pitchFamily="34" charset="0"/>
              </a:rPr>
              <a:t>Fixed</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018060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4AA03-6DDF-A3B8-1935-EC0890E62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81FDBE-9B1C-2F8A-E3F5-349A6A8F2F0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POSITIONING</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FE045B5A-2C40-48AE-5ADF-87C2183630A3}"/>
              </a:ext>
            </a:extLst>
          </p:cNvPr>
          <p:cNvSpPr txBox="1"/>
          <p:nvPr/>
        </p:nvSpPr>
        <p:spPr>
          <a:xfrm>
            <a:off x="1609369" y="4881869"/>
            <a:ext cx="7390940" cy="1569660"/>
          </a:xfrm>
          <a:prstGeom prst="rect">
            <a:avLst/>
          </a:prstGeom>
          <a:noFill/>
        </p:spPr>
        <p:txBody>
          <a:bodyPr wrap="square">
            <a:spAutoFit/>
          </a:bodyPr>
          <a:lstStyle/>
          <a:p>
            <a:r>
              <a:rPr lang="en-US" sz="2400" dirty="0">
                <a:latin typeface="Bahnschrift SemiLight" panose="020B0502040204020203" pitchFamily="34" charset="0"/>
              </a:rPr>
              <a:t>- The z-index determines which element goes above which in the "third dimension" (Z-axis).
- The higher the value of → element goes above the others.</a:t>
            </a:r>
            <a:endParaRPr lang="hr-HR" sz="2400" dirty="0">
              <a:latin typeface="Bahnschrift SemiLight" panose="020B0502040204020203" pitchFamily="34" charset="0"/>
            </a:endParaRPr>
          </a:p>
        </p:txBody>
      </p:sp>
      <p:sp>
        <p:nvSpPr>
          <p:cNvPr id="9" name="TextBox 8">
            <a:extLst>
              <a:ext uri="{FF2B5EF4-FFF2-40B4-BE49-F238E27FC236}">
                <a16:creationId xmlns:a16="http://schemas.microsoft.com/office/drawing/2014/main" id="{CE31BD61-36DF-E219-A997-52D6B9A7778D}"/>
              </a:ext>
            </a:extLst>
          </p:cNvPr>
          <p:cNvSpPr txBox="1"/>
          <p:nvPr/>
        </p:nvSpPr>
        <p:spPr>
          <a:xfrm>
            <a:off x="1762950" y="1952628"/>
            <a:ext cx="1231427" cy="461665"/>
          </a:xfrm>
          <a:prstGeom prst="rect">
            <a:avLst/>
          </a:prstGeom>
          <a:noFill/>
        </p:spPr>
        <p:txBody>
          <a:bodyPr wrap="none" rtlCol="0">
            <a:spAutoFit/>
          </a:bodyPr>
          <a:lstStyle/>
          <a:p>
            <a:r>
              <a:rPr lang="en-US" sz="2400" dirty="0">
                <a:latin typeface="Bahnschrift SemiLight" panose="020B0502040204020203" pitchFamily="34" charset="0"/>
              </a:rPr>
              <a:t>Z-index</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9FBF3328-9775-E8AE-2D22-865B409FED09}"/>
              </a:ext>
            </a:extLst>
          </p:cNvPr>
          <p:cNvPicPr>
            <a:picLocks noChangeAspect="1"/>
          </p:cNvPicPr>
          <p:nvPr/>
        </p:nvPicPr>
        <p:blipFill>
          <a:blip r:embed="rId3"/>
          <a:stretch>
            <a:fillRect/>
          </a:stretch>
        </p:blipFill>
        <p:spPr>
          <a:xfrm>
            <a:off x="1762950" y="2622581"/>
            <a:ext cx="4703164" cy="2011759"/>
          </a:xfrm>
          <a:prstGeom prst="rect">
            <a:avLst/>
          </a:prstGeom>
        </p:spPr>
      </p:pic>
    </p:spTree>
    <p:extLst>
      <p:ext uri="{BB962C8B-B14F-4D97-AF65-F5344CB8AC3E}">
        <p14:creationId xmlns:p14="http://schemas.microsoft.com/office/powerpoint/2010/main" val="3393104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16C9F-ECE4-2E89-AE72-868C2F183A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482366-8A64-31CC-10DD-6ED3C3C73168}"/>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EXERCISE </a:t>
            </a:r>
            <a:r>
              <a:rPr lang="en-US" kern="1200" dirty="0">
                <a:latin typeface="Bahnschrift SemiBold" panose="020B0502040204020203" pitchFamily="34" charset="0"/>
                <a:ea typeface="+mj-ea"/>
                <a:cs typeface="+mj-cs"/>
              </a:rPr>
              <a:t>4</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31C42C0E-4C7A-F02B-9B74-340BDD094D4D}"/>
              </a:ext>
            </a:extLst>
          </p:cNvPr>
          <p:cNvSpPr txBox="1"/>
          <p:nvPr/>
        </p:nvSpPr>
        <p:spPr>
          <a:xfrm>
            <a:off x="581526" y="2889251"/>
            <a:ext cx="4822323" cy="1225549"/>
          </a:xfrm>
          <a:prstGeom prst="rect">
            <a:avLst/>
          </a:prstGeom>
        </p:spPr>
        <p:txBody>
          <a:bodyPr vert="horz" lIns="91440" tIns="45720" rIns="91440" bIns="45720" rtlCol="0">
            <a:normAutofit fontScale="92500" lnSpcReduction="10000"/>
          </a:bodyPr>
          <a:lstStyle/>
          <a:p>
            <a:pPr fontAlgn="base">
              <a:lnSpc>
                <a:spcPct val="90000"/>
              </a:lnSpc>
              <a:spcBef>
                <a:spcPts val="1000"/>
              </a:spcBef>
              <a:buClrTx/>
            </a:pPr>
            <a:r>
              <a:rPr lang="en-US" altLang="sr-Latn-RS" sz="2800" dirty="0">
                <a:latin typeface="Bahnschrift SemiLight" panose="020B0502040204020203" pitchFamily="34" charset="0"/>
              </a:rPr>
              <a:t>- Replicate site from image
- Read and go through the exercises at W3 schools</a:t>
            </a:r>
            <a:endParaRPr kumimoji="0" lang="hr-HR" altLang="sr-Latn-RS" sz="2800" b="0" i="0" u="none" strike="noStrike" kern="1200" cap="none" normalizeH="0" baseline="0" dirty="0">
              <a:ln>
                <a:noFill/>
              </a:ln>
              <a:effectLst/>
              <a:latin typeface="Bahnschrift SemiLight" panose="020B0502040204020203" pitchFamily="34" charset="0"/>
              <a:ea typeface="+mn-ea"/>
              <a:cs typeface="+mn-cs"/>
            </a:endParaRPr>
          </a:p>
        </p:txBody>
      </p:sp>
      <p:pic>
        <p:nvPicPr>
          <p:cNvPr id="2" name="Picture 1">
            <a:extLst>
              <a:ext uri="{FF2B5EF4-FFF2-40B4-BE49-F238E27FC236}">
                <a16:creationId xmlns:a16="http://schemas.microsoft.com/office/drawing/2014/main" id="{2B47A6EE-55FA-0735-5B4E-C012FE52E987}"/>
              </a:ext>
            </a:extLst>
          </p:cNvPr>
          <p:cNvPicPr>
            <a:picLocks noChangeAspect="1"/>
          </p:cNvPicPr>
          <p:nvPr/>
        </p:nvPicPr>
        <p:blipFill>
          <a:blip r:embed="rId3"/>
          <a:stretch>
            <a:fillRect/>
          </a:stretch>
        </p:blipFill>
        <p:spPr>
          <a:xfrm>
            <a:off x="5872610" y="2068734"/>
            <a:ext cx="5481190" cy="3955937"/>
          </a:xfrm>
          <a:prstGeom prst="rect">
            <a:avLst/>
          </a:prstGeom>
        </p:spPr>
      </p:pic>
    </p:spTree>
    <p:extLst>
      <p:ext uri="{BB962C8B-B14F-4D97-AF65-F5344CB8AC3E}">
        <p14:creationId xmlns:p14="http://schemas.microsoft.com/office/powerpoint/2010/main" val="3342514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C71FB-F4BA-0E07-44F9-BE1688D175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5B35F1-CC8B-524A-F14B-4B0EF28DDC5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DISPLAY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C40BC74B-6E4A-8301-CBF4-2BA4774271FA}"/>
              </a:ext>
            </a:extLst>
          </p:cNvPr>
          <p:cNvSpPr txBox="1"/>
          <p:nvPr/>
        </p:nvSpPr>
        <p:spPr>
          <a:xfrm>
            <a:off x="929725" y="4614687"/>
            <a:ext cx="4478383" cy="1631216"/>
          </a:xfrm>
          <a:prstGeom prst="rect">
            <a:avLst/>
          </a:prstGeom>
          <a:noFill/>
        </p:spPr>
        <p:txBody>
          <a:bodyPr wrap="square">
            <a:spAutoFit/>
          </a:bodyPr>
          <a:lstStyle/>
          <a:p>
            <a:r>
              <a:rPr lang="en-US" sz="2000" dirty="0">
                <a:latin typeface="Bahnschrift SemiLight" panose="020B0502040204020203" pitchFamily="34" charset="0"/>
              </a:rPr>
              <a:t>- By default, some HTML elements occupy the entire width of the page, even if their content is not wide.</a:t>
            </a:r>
            <a:br>
              <a:rPr lang="en-US" sz="2000" dirty="0">
                <a:latin typeface="Bahnschrift SemiLight" panose="020B0502040204020203" pitchFamily="34" charset="0"/>
              </a:rPr>
            </a:br>
            <a:r>
              <a:rPr lang="en-US" sz="2000" dirty="0">
                <a:latin typeface="Bahnschrift SemiLight" panose="020B0502040204020203" pitchFamily="34" charset="0"/>
              </a:rPr>
              <a:t>- Examples: &lt;p&gt;, &lt;div&gt;, &lt;h1&gt;, &lt;section&gt;, &lt;article&gt;, &lt;footer&gt;.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64CECD47-332C-30CB-07BC-965758855C20}"/>
              </a:ext>
            </a:extLst>
          </p:cNvPr>
          <p:cNvSpPr txBox="1"/>
          <p:nvPr/>
        </p:nvSpPr>
        <p:spPr>
          <a:xfrm>
            <a:off x="6595424" y="4614687"/>
            <a:ext cx="5448530" cy="2246769"/>
          </a:xfrm>
          <a:prstGeom prst="rect">
            <a:avLst/>
          </a:prstGeom>
          <a:noFill/>
        </p:spPr>
        <p:txBody>
          <a:bodyPr wrap="square">
            <a:spAutoFit/>
          </a:bodyPr>
          <a:lstStyle/>
          <a:p>
            <a:r>
              <a:rPr lang="en-US" sz="2000" dirty="0">
                <a:latin typeface="Bahnschrift SemiLight" panose="020B0502040204020203" pitchFamily="34" charset="0"/>
              </a:rPr>
              <a:t>- These elements only take up as much space as they need.</a:t>
            </a:r>
            <a:br>
              <a:rPr lang="en-US" sz="2000" dirty="0">
                <a:latin typeface="Bahnschrift SemiLight" panose="020B0502040204020203" pitchFamily="34" charset="0"/>
              </a:rPr>
            </a:br>
            <a:r>
              <a:rPr lang="en-US" sz="2000" dirty="0">
                <a:latin typeface="Bahnschrift SemiLight" panose="020B0502040204020203" pitchFamily="34" charset="0"/>
              </a:rPr>
              <a:t>- We cannot set their width (</a:t>
            </a:r>
            <a:r>
              <a:rPr lang="en-US" sz="2000" dirty="0" err="1">
                <a:latin typeface="Bahnschrift SemiLight" panose="020B0502040204020203" pitchFamily="34" charset="0"/>
              </a:rPr>
              <a:t>widght</a:t>
            </a:r>
            <a:r>
              <a:rPr lang="en-US" sz="2000" dirty="0">
                <a:latin typeface="Bahnschrift SemiLight" panose="020B0502040204020203" pitchFamily="34" charset="0"/>
              </a:rPr>
              <a:t>) or height (height).</a:t>
            </a:r>
            <a:br>
              <a:rPr lang="en-US" sz="2000" dirty="0">
                <a:latin typeface="Bahnschrift SemiLight" panose="020B0502040204020203" pitchFamily="34" charset="0"/>
              </a:rPr>
            </a:br>
            <a:r>
              <a:rPr lang="en-US" sz="2000" dirty="0">
                <a:latin typeface="Bahnschrift SemiLight" panose="020B0502040204020203" pitchFamily="34" charset="0"/>
              </a:rPr>
              <a:t>- Examples: &lt;span&gt;, &lt;a&gt;, &lt;strong&gt;, &lt;</a:t>
            </a:r>
            <a:r>
              <a:rPr lang="en-US" sz="2000" dirty="0" err="1">
                <a:latin typeface="Bahnschrift SemiLight" panose="020B0502040204020203" pitchFamily="34" charset="0"/>
              </a:rPr>
              <a:t>em</a:t>
            </a:r>
            <a:r>
              <a:rPr lang="en-US" sz="2000" dirty="0">
                <a:latin typeface="Bahnschrift SemiLight" panose="020B0502040204020203" pitchFamily="34" charset="0"/>
              </a:rPr>
              <a:t>&gt;.
- The elements will stand next to each other and ignore the width and height.</a:t>
            </a:r>
            <a:endParaRPr lang="hr-HR" sz="2000" dirty="0">
              <a:latin typeface="Bahnschrift SemiLight" panose="020B0502040204020203" pitchFamily="34" charset="0"/>
            </a:endParaRPr>
          </a:p>
        </p:txBody>
      </p:sp>
      <p:sp>
        <p:nvSpPr>
          <p:cNvPr id="9" name="TextBox 8">
            <a:extLst>
              <a:ext uri="{FF2B5EF4-FFF2-40B4-BE49-F238E27FC236}">
                <a16:creationId xmlns:a16="http://schemas.microsoft.com/office/drawing/2014/main" id="{29D003F8-1E31-2905-81B5-17DC9D730745}"/>
              </a:ext>
            </a:extLst>
          </p:cNvPr>
          <p:cNvSpPr txBox="1"/>
          <p:nvPr/>
        </p:nvSpPr>
        <p:spPr>
          <a:xfrm>
            <a:off x="1831148" y="2090475"/>
            <a:ext cx="827471" cy="400110"/>
          </a:xfrm>
          <a:prstGeom prst="rect">
            <a:avLst/>
          </a:prstGeom>
          <a:noFill/>
        </p:spPr>
        <p:txBody>
          <a:bodyPr wrap="none" rtlCol="0">
            <a:spAutoFit/>
          </a:bodyPr>
          <a:lstStyle/>
          <a:p>
            <a:r>
              <a:rPr lang="en-US" sz="2000" dirty="0">
                <a:latin typeface="Bahnschrift SemiLight" panose="020B0502040204020203" pitchFamily="34" charset="0"/>
              </a:rPr>
              <a:t>Block</a:t>
            </a:r>
            <a:endParaRPr lang="hr-HR" sz="20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98298578-C35A-011C-282C-8D01F05ED35D}"/>
              </a:ext>
            </a:extLst>
          </p:cNvPr>
          <p:cNvSpPr txBox="1"/>
          <p:nvPr/>
        </p:nvSpPr>
        <p:spPr>
          <a:xfrm>
            <a:off x="6595424" y="2081991"/>
            <a:ext cx="816249" cy="400110"/>
          </a:xfrm>
          <a:prstGeom prst="rect">
            <a:avLst/>
          </a:prstGeom>
          <a:noFill/>
        </p:spPr>
        <p:txBody>
          <a:bodyPr wrap="none" rtlCol="0">
            <a:spAutoFit/>
          </a:bodyPr>
          <a:lstStyle/>
          <a:p>
            <a:r>
              <a:rPr lang="en-US" sz="2000" dirty="0">
                <a:latin typeface="Bahnschrift SemiLight" panose="020B0502040204020203" pitchFamily="34" charset="0"/>
              </a:rPr>
              <a:t>Inline</a:t>
            </a:r>
            <a:endParaRPr lang="hr-HR" sz="20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B265B954-B9FA-471C-375C-825992790D06}"/>
              </a:ext>
            </a:extLst>
          </p:cNvPr>
          <p:cNvPicPr>
            <a:picLocks noChangeAspect="1"/>
          </p:cNvPicPr>
          <p:nvPr/>
        </p:nvPicPr>
        <p:blipFill>
          <a:blip r:embed="rId3"/>
          <a:stretch>
            <a:fillRect/>
          </a:stretch>
        </p:blipFill>
        <p:spPr>
          <a:xfrm>
            <a:off x="6682008" y="2518372"/>
            <a:ext cx="3941140" cy="1964757"/>
          </a:xfrm>
          <a:prstGeom prst="rect">
            <a:avLst/>
          </a:prstGeom>
        </p:spPr>
      </p:pic>
      <p:pic>
        <p:nvPicPr>
          <p:cNvPr id="13" name="Picture 12">
            <a:extLst>
              <a:ext uri="{FF2B5EF4-FFF2-40B4-BE49-F238E27FC236}">
                <a16:creationId xmlns:a16="http://schemas.microsoft.com/office/drawing/2014/main" id="{DA6CA141-ADDE-E91E-5DA3-8A52206B2C89}"/>
              </a:ext>
            </a:extLst>
          </p:cNvPr>
          <p:cNvPicPr>
            <a:picLocks noChangeAspect="1"/>
          </p:cNvPicPr>
          <p:nvPr/>
        </p:nvPicPr>
        <p:blipFill>
          <a:blip r:embed="rId4"/>
          <a:stretch>
            <a:fillRect/>
          </a:stretch>
        </p:blipFill>
        <p:spPr>
          <a:xfrm>
            <a:off x="1831148" y="2518372"/>
            <a:ext cx="2675538" cy="1823625"/>
          </a:xfrm>
          <a:prstGeom prst="rect">
            <a:avLst/>
          </a:prstGeom>
        </p:spPr>
      </p:pic>
    </p:spTree>
    <p:extLst>
      <p:ext uri="{BB962C8B-B14F-4D97-AF65-F5344CB8AC3E}">
        <p14:creationId xmlns:p14="http://schemas.microsoft.com/office/powerpoint/2010/main" val="2853108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7AD22-36DE-30A8-D025-1A51CC3705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F23A23-C398-4930-846E-88A8C7492EC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DISPLAY</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66920945-4364-9627-EB98-6F8EDBC20A0D}"/>
              </a:ext>
            </a:extLst>
          </p:cNvPr>
          <p:cNvSpPr txBox="1"/>
          <p:nvPr/>
        </p:nvSpPr>
        <p:spPr>
          <a:xfrm>
            <a:off x="838200" y="4483129"/>
            <a:ext cx="5510349" cy="1938992"/>
          </a:xfrm>
          <a:prstGeom prst="rect">
            <a:avLst/>
          </a:prstGeom>
          <a:noFill/>
        </p:spPr>
        <p:txBody>
          <a:bodyPr wrap="square">
            <a:spAutoFit/>
          </a:bodyPr>
          <a:lstStyle/>
          <a:p>
            <a:r>
              <a:rPr lang="en-US" sz="2000" dirty="0">
                <a:latin typeface="Bahnschrift SemiLight" panose="020B0502040204020203" pitchFamily="34" charset="0"/>
              </a:rPr>
              <a:t>- It combines the characteristics of block and inline elements.</a:t>
            </a:r>
            <a:br>
              <a:rPr lang="en-US" sz="2000" dirty="0">
                <a:latin typeface="Bahnschrift SemiLight" panose="020B0502040204020203" pitchFamily="34" charset="0"/>
              </a:rPr>
            </a:br>
            <a:r>
              <a:rPr lang="en-US" sz="2000" dirty="0">
                <a:latin typeface="Bahnschrift SemiLight" panose="020B0502040204020203" pitchFamily="34" charset="0"/>
              </a:rPr>
              <a:t>- It can have width and height, but does not move to a new row if there is enough space.
- The elements will remain in the same row, but now we can adjust the width and height.</a:t>
            </a:r>
            <a:endParaRPr lang="en-US" sz="2000" b="1" dirty="0">
              <a:latin typeface="Bahnschrift SemiLight" panose="020B0502040204020203" pitchFamily="34" charset="0"/>
            </a:endParaRPr>
          </a:p>
        </p:txBody>
      </p:sp>
      <p:sp>
        <p:nvSpPr>
          <p:cNvPr id="5" name="TextBox 4">
            <a:extLst>
              <a:ext uri="{FF2B5EF4-FFF2-40B4-BE49-F238E27FC236}">
                <a16:creationId xmlns:a16="http://schemas.microsoft.com/office/drawing/2014/main" id="{A55E65A3-2C8A-3D73-1FBA-C8E40BB5501E}"/>
              </a:ext>
            </a:extLst>
          </p:cNvPr>
          <p:cNvSpPr txBox="1"/>
          <p:nvPr/>
        </p:nvSpPr>
        <p:spPr>
          <a:xfrm>
            <a:off x="6364316" y="4303455"/>
            <a:ext cx="5510349" cy="2554545"/>
          </a:xfrm>
          <a:prstGeom prst="rect">
            <a:avLst/>
          </a:prstGeom>
          <a:noFill/>
        </p:spPr>
        <p:txBody>
          <a:bodyPr wrap="square">
            <a:spAutoFit/>
          </a:bodyPr>
          <a:lstStyle/>
          <a:p>
            <a:r>
              <a:rPr lang="en-US" sz="2000" dirty="0">
                <a:latin typeface="Bahnschrift SemiLight" panose="020B0502040204020203" pitchFamily="34" charset="0"/>
              </a:rPr>
              <a:t>- It hides the element completely, as if it were not in HTML!
- It doesn't even take up space on the schedule.
- It is used for:	
Hide the menu until the user clicks the button.
Removal of elements on the mobile versions of the site</a:t>
            </a:r>
            <a:endParaRPr lang="hr-HR" sz="2000" dirty="0">
              <a:latin typeface="Bahnschrift SemiLight" panose="020B0502040204020203" pitchFamily="34" charset="0"/>
            </a:endParaRPr>
          </a:p>
        </p:txBody>
      </p:sp>
      <p:sp>
        <p:nvSpPr>
          <p:cNvPr id="9" name="TextBox 8">
            <a:extLst>
              <a:ext uri="{FF2B5EF4-FFF2-40B4-BE49-F238E27FC236}">
                <a16:creationId xmlns:a16="http://schemas.microsoft.com/office/drawing/2014/main" id="{8F655BB5-7CDB-DAA2-45B6-C175C54D7771}"/>
              </a:ext>
            </a:extLst>
          </p:cNvPr>
          <p:cNvSpPr txBox="1"/>
          <p:nvPr/>
        </p:nvSpPr>
        <p:spPr>
          <a:xfrm>
            <a:off x="639869" y="1991668"/>
            <a:ext cx="7238358" cy="400110"/>
          </a:xfrm>
          <a:prstGeom prst="rect">
            <a:avLst/>
          </a:prstGeom>
          <a:noFill/>
        </p:spPr>
        <p:txBody>
          <a:bodyPr wrap="square" rtlCol="0">
            <a:spAutoFit/>
          </a:bodyPr>
          <a:lstStyle/>
          <a:p>
            <a:r>
              <a:rPr lang="en-US" sz="2000" dirty="0">
                <a:latin typeface="Bahnschrift SemiLight" panose="020B0502040204020203" pitchFamily="34" charset="0"/>
              </a:rPr>
              <a:t>Inline block – best from both worlds</a:t>
            </a:r>
            <a:endParaRPr lang="hr-HR" sz="2000" dirty="0">
              <a:latin typeface="Bahnschrift SemiLight" panose="020B0502040204020203" pitchFamily="34" charset="0"/>
            </a:endParaRPr>
          </a:p>
        </p:txBody>
      </p:sp>
      <p:sp>
        <p:nvSpPr>
          <p:cNvPr id="10" name="TextBox 9">
            <a:extLst>
              <a:ext uri="{FF2B5EF4-FFF2-40B4-BE49-F238E27FC236}">
                <a16:creationId xmlns:a16="http://schemas.microsoft.com/office/drawing/2014/main" id="{72839651-948A-1C29-4A64-B36BB9B96C9B}"/>
              </a:ext>
            </a:extLst>
          </p:cNvPr>
          <p:cNvSpPr txBox="1"/>
          <p:nvPr/>
        </p:nvSpPr>
        <p:spPr>
          <a:xfrm>
            <a:off x="6513724" y="2017501"/>
            <a:ext cx="4840076" cy="400110"/>
          </a:xfrm>
          <a:prstGeom prst="rect">
            <a:avLst/>
          </a:prstGeom>
          <a:noFill/>
        </p:spPr>
        <p:txBody>
          <a:bodyPr wrap="square" rtlCol="0">
            <a:spAutoFit/>
          </a:bodyPr>
          <a:lstStyle/>
          <a:p>
            <a:r>
              <a:rPr lang="en-US" sz="2000" dirty="0">
                <a:latin typeface="Bahnschrift SemiLight" panose="020B0502040204020203" pitchFamily="34" charset="0"/>
              </a:rPr>
              <a:t>None – hiding elements</a:t>
            </a:r>
            <a:endParaRPr lang="hr-HR" sz="20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6BF0F9A7-D7D5-462A-7EC0-3EA33BD74AF5}"/>
              </a:ext>
            </a:extLst>
          </p:cNvPr>
          <p:cNvPicPr>
            <a:picLocks noChangeAspect="1"/>
          </p:cNvPicPr>
          <p:nvPr/>
        </p:nvPicPr>
        <p:blipFill>
          <a:blip r:embed="rId3"/>
          <a:stretch>
            <a:fillRect/>
          </a:stretch>
        </p:blipFill>
        <p:spPr>
          <a:xfrm>
            <a:off x="1572075" y="2510260"/>
            <a:ext cx="2895421" cy="1837479"/>
          </a:xfrm>
          <a:prstGeom prst="rect">
            <a:avLst/>
          </a:prstGeom>
        </p:spPr>
      </p:pic>
      <p:pic>
        <p:nvPicPr>
          <p:cNvPr id="7" name="Picture 6">
            <a:extLst>
              <a:ext uri="{FF2B5EF4-FFF2-40B4-BE49-F238E27FC236}">
                <a16:creationId xmlns:a16="http://schemas.microsoft.com/office/drawing/2014/main" id="{07ABCB44-0A8A-C7DE-023A-8B59266A7590}"/>
              </a:ext>
            </a:extLst>
          </p:cNvPr>
          <p:cNvPicPr>
            <a:picLocks noChangeAspect="1"/>
          </p:cNvPicPr>
          <p:nvPr/>
        </p:nvPicPr>
        <p:blipFill>
          <a:blip r:embed="rId4"/>
          <a:stretch>
            <a:fillRect/>
          </a:stretch>
        </p:blipFill>
        <p:spPr>
          <a:xfrm>
            <a:off x="6677824" y="2580427"/>
            <a:ext cx="3328325" cy="1542394"/>
          </a:xfrm>
          <a:prstGeom prst="rect">
            <a:avLst/>
          </a:prstGeom>
        </p:spPr>
      </p:pic>
    </p:spTree>
    <p:extLst>
      <p:ext uri="{BB962C8B-B14F-4D97-AF65-F5344CB8AC3E}">
        <p14:creationId xmlns:p14="http://schemas.microsoft.com/office/powerpoint/2010/main" val="4436434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9ECE-6D52-5A6C-B779-DF50E8B935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88F43A-6417-8B9A-4CA8-311526F7A929}"/>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EXERCISE </a:t>
            </a:r>
            <a:r>
              <a:rPr lang="en-US" dirty="0"/>
              <a:t>5</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2847D26C-B075-6EB9-636B-979471C1565E}"/>
              </a:ext>
            </a:extLst>
          </p:cNvPr>
          <p:cNvSpPr txBox="1"/>
          <p:nvPr/>
        </p:nvSpPr>
        <p:spPr>
          <a:xfrm>
            <a:off x="678508" y="3218306"/>
            <a:ext cx="4070684" cy="1138949"/>
          </a:xfrm>
          <a:prstGeom prst="rect">
            <a:avLst/>
          </a:prstGeom>
        </p:spPr>
        <p:txBody>
          <a:bodyPr vert="horz" lIns="91440" tIns="45720" rIns="91440" bIns="45720" rtlCol="0">
            <a:noAutofit/>
          </a:bodyPr>
          <a:lstStyle/>
          <a:p>
            <a:pPr fontAlgn="base">
              <a:lnSpc>
                <a:spcPct val="90000"/>
              </a:lnSpc>
              <a:spcBef>
                <a:spcPts val="1000"/>
              </a:spcBef>
              <a:buClrTx/>
            </a:pPr>
            <a:r>
              <a:rPr lang="en-US" altLang="sr-Latn-RS" sz="2000" dirty="0">
                <a:latin typeface="Bahnschrift SemiLight" panose="020B0502040204020203" pitchFamily="34" charset="0"/>
              </a:rPr>
              <a:t>- Adjust the display so that the three squares stand in the same row.
- Adjust the display so that all the squares stand one below the other.</a:t>
            </a:r>
            <a:endParaRPr kumimoji="0" lang="hr-HR" altLang="sr-Latn-RS" sz="2000" b="0" i="0" u="none" strike="noStrike" kern="1200" cap="none" normalizeH="0" baseline="0" dirty="0">
              <a:ln>
                <a:noFill/>
              </a:ln>
              <a:effectLst/>
              <a:latin typeface="Bahnschrift SemiLight" panose="020B0502040204020203" pitchFamily="34" charset="0"/>
              <a:ea typeface="+mn-ea"/>
              <a:cs typeface="+mn-cs"/>
            </a:endParaRPr>
          </a:p>
        </p:txBody>
      </p:sp>
      <p:pic>
        <p:nvPicPr>
          <p:cNvPr id="5" name="Picture 4">
            <a:extLst>
              <a:ext uri="{FF2B5EF4-FFF2-40B4-BE49-F238E27FC236}">
                <a16:creationId xmlns:a16="http://schemas.microsoft.com/office/drawing/2014/main" id="{BFD1D37F-29E1-079F-3465-10A02DEA7C40}"/>
              </a:ext>
            </a:extLst>
          </p:cNvPr>
          <p:cNvPicPr>
            <a:picLocks noChangeAspect="1"/>
          </p:cNvPicPr>
          <p:nvPr/>
        </p:nvPicPr>
        <p:blipFill>
          <a:blip r:embed="rId3"/>
          <a:stretch>
            <a:fillRect/>
          </a:stretch>
        </p:blipFill>
        <p:spPr>
          <a:xfrm>
            <a:off x="5043073" y="2937608"/>
            <a:ext cx="4293433" cy="1975800"/>
          </a:xfrm>
          <a:prstGeom prst="rect">
            <a:avLst/>
          </a:prstGeom>
        </p:spPr>
      </p:pic>
      <p:pic>
        <p:nvPicPr>
          <p:cNvPr id="6" name="Picture 5">
            <a:extLst>
              <a:ext uri="{FF2B5EF4-FFF2-40B4-BE49-F238E27FC236}">
                <a16:creationId xmlns:a16="http://schemas.microsoft.com/office/drawing/2014/main" id="{B9536BAA-A5DA-E01E-5EAF-EFB4CB6CB2C4}"/>
              </a:ext>
            </a:extLst>
          </p:cNvPr>
          <p:cNvPicPr>
            <a:picLocks noChangeAspect="1"/>
          </p:cNvPicPr>
          <p:nvPr/>
        </p:nvPicPr>
        <p:blipFill>
          <a:blip r:embed="rId4"/>
          <a:stretch>
            <a:fillRect/>
          </a:stretch>
        </p:blipFill>
        <p:spPr>
          <a:xfrm>
            <a:off x="10037444" y="2257620"/>
            <a:ext cx="1732312" cy="3335775"/>
          </a:xfrm>
          <a:prstGeom prst="rect">
            <a:avLst/>
          </a:prstGeom>
        </p:spPr>
      </p:pic>
    </p:spTree>
    <p:extLst>
      <p:ext uri="{BB962C8B-B14F-4D97-AF65-F5344CB8AC3E}">
        <p14:creationId xmlns:p14="http://schemas.microsoft.com/office/powerpoint/2010/main" val="121335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56106-1699-0791-A902-A71291C928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1C4506-05F1-61E1-7CC4-5F35B42F7D7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FLOAT</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D63B1CF9-8CF6-056D-030E-31438791F136}"/>
              </a:ext>
            </a:extLst>
          </p:cNvPr>
          <p:cNvSpPr txBox="1"/>
          <p:nvPr/>
        </p:nvSpPr>
        <p:spPr>
          <a:xfrm>
            <a:off x="1554064" y="3704621"/>
            <a:ext cx="3289003" cy="1631216"/>
          </a:xfrm>
          <a:prstGeom prst="rect">
            <a:avLst/>
          </a:prstGeom>
          <a:noFill/>
        </p:spPr>
        <p:txBody>
          <a:bodyPr wrap="square">
            <a:spAutoFit/>
          </a:bodyPr>
          <a:lstStyle/>
          <a:p>
            <a:r>
              <a:rPr lang="en-US" sz="2000" dirty="0">
                <a:latin typeface="Bahnschrift SemiLight" panose="020B0502040204020203" pitchFamily="34" charset="0"/>
              </a:rPr>
              <a:t>- Float allows us to wrap text around elements, such as images, and create designs with "floating" blocks</a:t>
            </a:r>
            <a:endParaRPr lang="hr-HR" sz="2000" dirty="0">
              <a:latin typeface="Bahnschrift SemiLight" panose="020B0502040204020203" pitchFamily="34" charset="0"/>
            </a:endParaRPr>
          </a:p>
        </p:txBody>
      </p:sp>
      <p:sp>
        <p:nvSpPr>
          <p:cNvPr id="5" name="TextBox 4">
            <a:extLst>
              <a:ext uri="{FF2B5EF4-FFF2-40B4-BE49-F238E27FC236}">
                <a16:creationId xmlns:a16="http://schemas.microsoft.com/office/drawing/2014/main" id="{5D6C15DB-0B2B-1CA3-DEC0-06197F2E5E90}"/>
              </a:ext>
            </a:extLst>
          </p:cNvPr>
          <p:cNvSpPr txBox="1"/>
          <p:nvPr/>
        </p:nvSpPr>
        <p:spPr>
          <a:xfrm>
            <a:off x="6704433" y="4134755"/>
            <a:ext cx="3289003" cy="2554545"/>
          </a:xfrm>
          <a:prstGeom prst="rect">
            <a:avLst/>
          </a:prstGeom>
          <a:noFill/>
        </p:spPr>
        <p:txBody>
          <a:bodyPr wrap="square">
            <a:spAutoFit/>
          </a:bodyPr>
          <a:lstStyle/>
          <a:p>
            <a:r>
              <a:rPr lang="en-US" sz="2000" dirty="0">
                <a:latin typeface="Bahnschrift SemiLight" panose="020B0502040204020203" pitchFamily="34" charset="0"/>
              </a:rPr>
              <a:t>After elements that use float, sometimes it is necessary to clean the floating effect.</a:t>
            </a:r>
            <a:br>
              <a:rPr lang="en-US" sz="2000" dirty="0">
                <a:latin typeface="Bahnschrift SemiLight" panose="020B0502040204020203" pitchFamily="34" charset="0"/>
              </a:rPr>
            </a:br>
            <a:br>
              <a:rPr lang="en-US" sz="2000" dirty="0">
                <a:latin typeface="Bahnschrift SemiLight" panose="020B0502040204020203" pitchFamily="34" charset="0"/>
              </a:rPr>
            </a:br>
            <a:r>
              <a:rPr lang="en-US" sz="2000" dirty="0">
                <a:latin typeface="Bahnschrift SemiLight" panose="020B0502040204020203" pitchFamily="34" charset="0"/>
              </a:rPr>
              <a:t>We use clear: both; to ensure that the elements underneath are not stuck.</a:t>
            </a:r>
          </a:p>
        </p:txBody>
      </p:sp>
      <p:sp>
        <p:nvSpPr>
          <p:cNvPr id="6" name="TextBox 5">
            <a:extLst>
              <a:ext uri="{FF2B5EF4-FFF2-40B4-BE49-F238E27FC236}">
                <a16:creationId xmlns:a16="http://schemas.microsoft.com/office/drawing/2014/main" id="{54C48AE0-0236-E49E-77EA-5C5316F6ED0B}"/>
              </a:ext>
            </a:extLst>
          </p:cNvPr>
          <p:cNvSpPr txBox="1"/>
          <p:nvPr/>
        </p:nvSpPr>
        <p:spPr>
          <a:xfrm>
            <a:off x="1554064" y="5412028"/>
            <a:ext cx="3868478" cy="1015663"/>
          </a:xfrm>
          <a:prstGeom prst="rect">
            <a:avLst/>
          </a:prstGeom>
          <a:noFill/>
        </p:spPr>
        <p:txBody>
          <a:bodyPr wrap="square">
            <a:spAutoFit/>
          </a:bodyPr>
          <a:lstStyle/>
          <a:p>
            <a:r>
              <a:rPr lang="en-US" sz="2000" b="1" dirty="0">
                <a:latin typeface="Bahnschrift SemiLight" panose="020B0502040204020203" pitchFamily="34" charset="0"/>
              </a:rPr>
              <a:t>Float is best for:
- Wrap text around a picture </a:t>
            </a:r>
          </a:p>
          <a:p>
            <a:r>
              <a:rPr lang="en-US" sz="2000" b="1" dirty="0">
                <a:latin typeface="Bahnschrift SemiLight" panose="020B0502040204020203" pitchFamily="34" charset="0"/>
              </a:rPr>
              <a:t>- Simple Floating Elements</a:t>
            </a:r>
          </a:p>
        </p:txBody>
      </p:sp>
      <p:pic>
        <p:nvPicPr>
          <p:cNvPr id="8" name="Picture 7">
            <a:extLst>
              <a:ext uri="{FF2B5EF4-FFF2-40B4-BE49-F238E27FC236}">
                <a16:creationId xmlns:a16="http://schemas.microsoft.com/office/drawing/2014/main" id="{D538D7C8-3D07-8A59-CB17-D2997CB3DA21}"/>
              </a:ext>
            </a:extLst>
          </p:cNvPr>
          <p:cNvPicPr>
            <a:picLocks noChangeAspect="1"/>
          </p:cNvPicPr>
          <p:nvPr/>
        </p:nvPicPr>
        <p:blipFill>
          <a:blip r:embed="rId3"/>
          <a:stretch>
            <a:fillRect/>
          </a:stretch>
        </p:blipFill>
        <p:spPr>
          <a:xfrm>
            <a:off x="1773803" y="2059493"/>
            <a:ext cx="2759008" cy="1517454"/>
          </a:xfrm>
          <a:prstGeom prst="rect">
            <a:avLst/>
          </a:prstGeom>
        </p:spPr>
      </p:pic>
      <p:pic>
        <p:nvPicPr>
          <p:cNvPr id="11" name="Picture 10">
            <a:extLst>
              <a:ext uri="{FF2B5EF4-FFF2-40B4-BE49-F238E27FC236}">
                <a16:creationId xmlns:a16="http://schemas.microsoft.com/office/drawing/2014/main" id="{022D14FF-DFC1-F76C-8300-7595E6168087}"/>
              </a:ext>
            </a:extLst>
          </p:cNvPr>
          <p:cNvPicPr>
            <a:picLocks noChangeAspect="1"/>
          </p:cNvPicPr>
          <p:nvPr/>
        </p:nvPicPr>
        <p:blipFill>
          <a:blip r:embed="rId4"/>
          <a:stretch>
            <a:fillRect/>
          </a:stretch>
        </p:blipFill>
        <p:spPr>
          <a:xfrm>
            <a:off x="6704433" y="2071365"/>
            <a:ext cx="2538397" cy="1734152"/>
          </a:xfrm>
          <a:prstGeom prst="rect">
            <a:avLst/>
          </a:prstGeom>
        </p:spPr>
      </p:pic>
    </p:spTree>
    <p:extLst>
      <p:ext uri="{BB962C8B-B14F-4D97-AF65-F5344CB8AC3E}">
        <p14:creationId xmlns:p14="http://schemas.microsoft.com/office/powerpoint/2010/main" val="1085895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3"/>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4"/>
          <a:stretch>
            <a:fillRect/>
          </a:stretch>
        </p:blipFill>
        <p:spPr>
          <a:xfrm>
            <a:off x="981260" y="2174680"/>
            <a:ext cx="3911374" cy="2028955"/>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5297D-3559-16A7-9FDC-F2FFABFB7F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D03979-F264-0EFC-D6A6-EF5CF0ECCE5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FLOAT</a:t>
            </a:r>
            <a:endParaRPr lang="hr-HR" kern="1200" dirty="0">
              <a:latin typeface="Bahnschrift SemiBold" panose="020B0502040204020203" pitchFamily="34" charset="0"/>
              <a:ea typeface="+mj-ea"/>
              <a:cs typeface="+mj-cs"/>
            </a:endParaRPr>
          </a:p>
        </p:txBody>
      </p:sp>
      <p:pic>
        <p:nvPicPr>
          <p:cNvPr id="4" name="Picture 3">
            <a:extLst>
              <a:ext uri="{FF2B5EF4-FFF2-40B4-BE49-F238E27FC236}">
                <a16:creationId xmlns:a16="http://schemas.microsoft.com/office/drawing/2014/main" id="{67BAF168-BFB9-CC84-CBF2-A66A850C0264}"/>
              </a:ext>
            </a:extLst>
          </p:cNvPr>
          <p:cNvPicPr>
            <a:picLocks noChangeAspect="1"/>
          </p:cNvPicPr>
          <p:nvPr/>
        </p:nvPicPr>
        <p:blipFill>
          <a:blip r:embed="rId3"/>
          <a:stretch>
            <a:fillRect/>
          </a:stretch>
        </p:blipFill>
        <p:spPr>
          <a:xfrm>
            <a:off x="7375474" y="2680721"/>
            <a:ext cx="1909497" cy="3434442"/>
          </a:xfrm>
          <a:prstGeom prst="rect">
            <a:avLst/>
          </a:prstGeom>
        </p:spPr>
      </p:pic>
      <p:sp>
        <p:nvSpPr>
          <p:cNvPr id="7" name="TextBox 6">
            <a:extLst>
              <a:ext uri="{FF2B5EF4-FFF2-40B4-BE49-F238E27FC236}">
                <a16:creationId xmlns:a16="http://schemas.microsoft.com/office/drawing/2014/main" id="{E9E52441-115C-1F76-A434-213224A31080}"/>
              </a:ext>
            </a:extLst>
          </p:cNvPr>
          <p:cNvSpPr txBox="1"/>
          <p:nvPr/>
        </p:nvSpPr>
        <p:spPr>
          <a:xfrm>
            <a:off x="1726095" y="4777540"/>
            <a:ext cx="3868478" cy="1938992"/>
          </a:xfrm>
          <a:prstGeom prst="rect">
            <a:avLst/>
          </a:prstGeom>
          <a:noFill/>
        </p:spPr>
        <p:txBody>
          <a:bodyPr wrap="square">
            <a:spAutoFit/>
          </a:bodyPr>
          <a:lstStyle/>
          <a:p>
            <a:r>
              <a:rPr lang="en-US" sz="2400" dirty="0">
                <a:latin typeface="Bahnschrift SemiLight" panose="020B0502040204020203" pitchFamily="34" charset="0"/>
              </a:rPr>
              <a:t>- Float is NOT a recommended technique for complex layouts.
- Better to use Flexbox and CSS Grid.</a:t>
            </a:r>
          </a:p>
        </p:txBody>
      </p:sp>
      <p:pic>
        <p:nvPicPr>
          <p:cNvPr id="9" name="Picture 8">
            <a:extLst>
              <a:ext uri="{FF2B5EF4-FFF2-40B4-BE49-F238E27FC236}">
                <a16:creationId xmlns:a16="http://schemas.microsoft.com/office/drawing/2014/main" id="{2B33B9DB-E931-C6E3-121F-8677A5C664E0}"/>
              </a:ext>
            </a:extLst>
          </p:cNvPr>
          <p:cNvPicPr>
            <a:picLocks noChangeAspect="1"/>
          </p:cNvPicPr>
          <p:nvPr/>
        </p:nvPicPr>
        <p:blipFill>
          <a:blip r:embed="rId4"/>
          <a:stretch>
            <a:fillRect/>
          </a:stretch>
        </p:blipFill>
        <p:spPr>
          <a:xfrm>
            <a:off x="1952282" y="2189066"/>
            <a:ext cx="1909497" cy="2479867"/>
          </a:xfrm>
          <a:prstGeom prst="rect">
            <a:avLst/>
          </a:prstGeom>
        </p:spPr>
      </p:pic>
      <p:sp>
        <p:nvSpPr>
          <p:cNvPr id="10" name="TextBox 9">
            <a:extLst>
              <a:ext uri="{FF2B5EF4-FFF2-40B4-BE49-F238E27FC236}">
                <a16:creationId xmlns:a16="http://schemas.microsoft.com/office/drawing/2014/main" id="{8CF46785-BF98-380F-C39A-756AB6C955B5}"/>
              </a:ext>
            </a:extLst>
          </p:cNvPr>
          <p:cNvSpPr txBox="1"/>
          <p:nvPr/>
        </p:nvSpPr>
        <p:spPr>
          <a:xfrm>
            <a:off x="1865719" y="1709044"/>
            <a:ext cx="2082621" cy="461665"/>
          </a:xfrm>
          <a:prstGeom prst="rect">
            <a:avLst/>
          </a:prstGeom>
          <a:noFill/>
        </p:spPr>
        <p:txBody>
          <a:bodyPr wrap="none" rtlCol="0">
            <a:spAutoFit/>
          </a:bodyPr>
          <a:lstStyle/>
          <a:p>
            <a:r>
              <a:rPr lang="en-US" sz="2400" dirty="0">
                <a:latin typeface="Bahnschrift SemiLight" panose="020B0502040204020203" pitchFamily="34" charset="0"/>
              </a:rPr>
              <a:t>Good practice</a:t>
            </a:r>
            <a:endParaRPr lang="hr-HR" sz="2400" dirty="0">
              <a:latin typeface="Bahnschrift SemiLight" panose="020B0502040204020203" pitchFamily="34" charset="0"/>
            </a:endParaRPr>
          </a:p>
        </p:txBody>
      </p:sp>
      <p:sp>
        <p:nvSpPr>
          <p:cNvPr id="12" name="TextBox 11">
            <a:extLst>
              <a:ext uri="{FF2B5EF4-FFF2-40B4-BE49-F238E27FC236}">
                <a16:creationId xmlns:a16="http://schemas.microsoft.com/office/drawing/2014/main" id="{AD99D0A6-A5AF-813F-12D6-15E249750E2E}"/>
              </a:ext>
            </a:extLst>
          </p:cNvPr>
          <p:cNvSpPr txBox="1"/>
          <p:nvPr/>
        </p:nvSpPr>
        <p:spPr>
          <a:xfrm>
            <a:off x="7190636" y="1806230"/>
            <a:ext cx="1909497" cy="461665"/>
          </a:xfrm>
          <a:prstGeom prst="rect">
            <a:avLst/>
          </a:prstGeom>
          <a:noFill/>
        </p:spPr>
        <p:txBody>
          <a:bodyPr wrap="none" rtlCol="0">
            <a:spAutoFit/>
          </a:bodyPr>
          <a:lstStyle/>
          <a:p>
            <a:r>
              <a:rPr lang="en-US" sz="2400" dirty="0">
                <a:latin typeface="Bahnschrift SemiLight" panose="020B0502040204020203" pitchFamily="34" charset="0"/>
              </a:rPr>
              <a:t>Bad practice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1301211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DC11F-3B4B-5859-0C3B-C210CDF5C4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0FDF94-80CB-D8AE-E3B6-C80A43913AFD}"/>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EXERCISE </a:t>
            </a:r>
            <a:r>
              <a:rPr lang="en-US" kern="1200" dirty="0">
                <a:latin typeface="Bahnschrift SemiBold" panose="020B0502040204020203" pitchFamily="34" charset="0"/>
                <a:ea typeface="+mj-ea"/>
                <a:cs typeface="+mj-cs"/>
              </a:rPr>
              <a:t>6</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B02F70B7-F72E-AD28-3D78-05068AEE0E53}"/>
              </a:ext>
            </a:extLst>
          </p:cNvPr>
          <p:cNvSpPr txBox="1"/>
          <p:nvPr/>
        </p:nvSpPr>
        <p:spPr>
          <a:xfrm>
            <a:off x="686030" y="2859525"/>
            <a:ext cx="4070684" cy="1138949"/>
          </a:xfrm>
          <a:prstGeom prst="rect">
            <a:avLst/>
          </a:prstGeom>
        </p:spPr>
        <p:txBody>
          <a:bodyPr vert="horz" lIns="91440" tIns="45720" rIns="91440" bIns="45720" rtlCol="0">
            <a:noAutofit/>
          </a:bodyPr>
          <a:lstStyle/>
          <a:p>
            <a:pPr fontAlgn="base">
              <a:lnSpc>
                <a:spcPct val="90000"/>
              </a:lnSpc>
              <a:spcBef>
                <a:spcPts val="1000"/>
              </a:spcBef>
              <a:buClrTx/>
            </a:pPr>
            <a:r>
              <a:rPr lang="en-US" altLang="sr-Latn-RS" sz="2400" dirty="0">
                <a:latin typeface="Bahnschrift SemiLight" panose="020B0502040204020203" pitchFamily="34" charset="0"/>
              </a:rPr>
              <a:t>- Adjust the display so that the three squares stand in the same row.
- Adjust the display so that all the squares stand one below the other.</a:t>
            </a:r>
            <a:endParaRPr kumimoji="0" lang="hr-HR" altLang="sr-Latn-RS" sz="2400" b="0" i="0" u="none" strike="noStrike" kern="1200" cap="none" normalizeH="0" baseline="0" dirty="0">
              <a:ln>
                <a:noFill/>
              </a:ln>
              <a:effectLst/>
              <a:latin typeface="Bahnschrift SemiLight" panose="020B0502040204020203" pitchFamily="34" charset="0"/>
              <a:ea typeface="+mn-ea"/>
              <a:cs typeface="+mn-cs"/>
            </a:endParaRPr>
          </a:p>
        </p:txBody>
      </p:sp>
      <p:pic>
        <p:nvPicPr>
          <p:cNvPr id="8" name="Picture 7">
            <a:extLst>
              <a:ext uri="{FF2B5EF4-FFF2-40B4-BE49-F238E27FC236}">
                <a16:creationId xmlns:a16="http://schemas.microsoft.com/office/drawing/2014/main" id="{978E5BDF-3127-15F1-270D-7B74E9B526FE}"/>
              </a:ext>
            </a:extLst>
          </p:cNvPr>
          <p:cNvPicPr>
            <a:picLocks noChangeAspect="1"/>
          </p:cNvPicPr>
          <p:nvPr/>
        </p:nvPicPr>
        <p:blipFill>
          <a:blip r:embed="rId3"/>
          <a:stretch>
            <a:fillRect/>
          </a:stretch>
        </p:blipFill>
        <p:spPr>
          <a:xfrm>
            <a:off x="5096033" y="3558006"/>
            <a:ext cx="6725094" cy="1144630"/>
          </a:xfrm>
          <a:prstGeom prst="rect">
            <a:avLst/>
          </a:prstGeom>
        </p:spPr>
      </p:pic>
    </p:spTree>
    <p:extLst>
      <p:ext uri="{BB962C8B-B14F-4D97-AF65-F5344CB8AC3E}">
        <p14:creationId xmlns:p14="http://schemas.microsoft.com/office/powerpoint/2010/main" val="117631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1D6A7-FA6C-7F20-1D74-F1FF8B10BB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8D49B5-BD9C-A5B4-D16E-55F86E3E716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RESPONSIVNESS</a:t>
            </a:r>
            <a:endParaRPr lang="hr-HR" kern="1200" dirty="0">
              <a:latin typeface="Bahnschrift SemiBold" panose="020B0502040204020203" pitchFamily="34" charset="0"/>
              <a:ea typeface="+mj-ea"/>
              <a:cs typeface="+mj-cs"/>
            </a:endParaRPr>
          </a:p>
        </p:txBody>
      </p:sp>
      <p:sp>
        <p:nvSpPr>
          <p:cNvPr id="12" name="TextBox 11">
            <a:extLst>
              <a:ext uri="{FF2B5EF4-FFF2-40B4-BE49-F238E27FC236}">
                <a16:creationId xmlns:a16="http://schemas.microsoft.com/office/drawing/2014/main" id="{3016D3C9-F4F7-2CA9-DACD-3CB73F99B5DC}"/>
              </a:ext>
            </a:extLst>
          </p:cNvPr>
          <p:cNvSpPr txBox="1"/>
          <p:nvPr/>
        </p:nvSpPr>
        <p:spPr>
          <a:xfrm>
            <a:off x="6421034" y="1638988"/>
            <a:ext cx="1075936" cy="400110"/>
          </a:xfrm>
          <a:prstGeom prst="rect">
            <a:avLst/>
          </a:prstGeom>
          <a:noFill/>
        </p:spPr>
        <p:txBody>
          <a:bodyPr wrap="none" rtlCol="0">
            <a:spAutoFit/>
          </a:bodyPr>
          <a:lstStyle/>
          <a:p>
            <a:r>
              <a:rPr lang="en-US" sz="2000" dirty="0">
                <a:latin typeface="Bahnschrift SemiLight" panose="020B0502040204020203" pitchFamily="34" charset="0"/>
              </a:rPr>
              <a:t>Flexbox</a:t>
            </a:r>
          </a:p>
        </p:txBody>
      </p:sp>
      <p:sp>
        <p:nvSpPr>
          <p:cNvPr id="2" name="TextBox 1">
            <a:extLst>
              <a:ext uri="{FF2B5EF4-FFF2-40B4-BE49-F238E27FC236}">
                <a16:creationId xmlns:a16="http://schemas.microsoft.com/office/drawing/2014/main" id="{B29B218F-7D27-97E0-46A9-66B648AFE30F}"/>
              </a:ext>
            </a:extLst>
          </p:cNvPr>
          <p:cNvSpPr txBox="1"/>
          <p:nvPr/>
        </p:nvSpPr>
        <p:spPr>
          <a:xfrm>
            <a:off x="1084623" y="1618882"/>
            <a:ext cx="1194558" cy="400110"/>
          </a:xfrm>
          <a:prstGeom prst="rect">
            <a:avLst/>
          </a:prstGeom>
          <a:noFill/>
        </p:spPr>
        <p:txBody>
          <a:bodyPr wrap="none" rtlCol="0">
            <a:spAutoFit/>
          </a:bodyPr>
          <a:lstStyle/>
          <a:p>
            <a:r>
              <a:rPr lang="en-US" sz="2000" dirty="0">
                <a:latin typeface="Bahnschrift SemiLight" panose="020B0502040204020203" pitchFamily="34" charset="0"/>
              </a:rPr>
              <a:t>CSS Grid</a:t>
            </a:r>
            <a:endParaRPr lang="hr-HR" sz="2000" dirty="0">
              <a:latin typeface="Bahnschrift SemiLight" panose="020B0502040204020203" pitchFamily="34" charset="0"/>
            </a:endParaRPr>
          </a:p>
        </p:txBody>
      </p:sp>
      <p:sp>
        <p:nvSpPr>
          <p:cNvPr id="5" name="TextBox 4">
            <a:extLst>
              <a:ext uri="{FF2B5EF4-FFF2-40B4-BE49-F238E27FC236}">
                <a16:creationId xmlns:a16="http://schemas.microsoft.com/office/drawing/2014/main" id="{FB74B7BD-326E-4129-49CF-55C6EA4DF992}"/>
              </a:ext>
            </a:extLst>
          </p:cNvPr>
          <p:cNvSpPr txBox="1"/>
          <p:nvPr/>
        </p:nvSpPr>
        <p:spPr>
          <a:xfrm>
            <a:off x="1084623" y="4521031"/>
            <a:ext cx="3868478" cy="707886"/>
          </a:xfrm>
          <a:prstGeom prst="rect">
            <a:avLst/>
          </a:prstGeom>
          <a:noFill/>
        </p:spPr>
        <p:txBody>
          <a:bodyPr wrap="square">
            <a:spAutoFit/>
          </a:bodyPr>
          <a:lstStyle/>
          <a:p>
            <a:r>
              <a:rPr lang="hr-HR" sz="2000" dirty="0">
                <a:latin typeface="Bahnschrift SemiLight" panose="020B0502040204020203" pitchFamily="34" charset="0"/>
              </a:rPr>
              <a:t>Desktop → Two columns</a:t>
            </a:r>
            <a:br>
              <a:rPr lang="hr-HR" sz="2000" dirty="0">
                <a:latin typeface="Bahnschrift SemiLight" panose="020B0502040204020203" pitchFamily="34" charset="0"/>
              </a:rPr>
            </a:br>
            <a:r>
              <a:rPr lang="hr-HR" sz="2000" dirty="0">
                <a:latin typeface="Bahnschrift SemiLight" panose="020B0502040204020203" pitchFamily="34" charset="0"/>
              </a:rPr>
              <a:t>Mobile → Single Column</a:t>
            </a:r>
            <a:endParaRPr lang="en-US" sz="2000" dirty="0">
              <a:latin typeface="Bahnschrift SemiLight" panose="020B0502040204020203" pitchFamily="34" charset="0"/>
            </a:endParaRPr>
          </a:p>
        </p:txBody>
      </p:sp>
      <p:sp>
        <p:nvSpPr>
          <p:cNvPr id="6" name="TextBox 5">
            <a:extLst>
              <a:ext uri="{FF2B5EF4-FFF2-40B4-BE49-F238E27FC236}">
                <a16:creationId xmlns:a16="http://schemas.microsoft.com/office/drawing/2014/main" id="{379B2D47-5524-E5EA-42A6-6084421C9663}"/>
              </a:ext>
            </a:extLst>
          </p:cNvPr>
          <p:cNvSpPr txBox="1"/>
          <p:nvPr/>
        </p:nvSpPr>
        <p:spPr>
          <a:xfrm>
            <a:off x="1084623" y="5222054"/>
            <a:ext cx="3868478" cy="2246769"/>
          </a:xfrm>
          <a:prstGeom prst="rect">
            <a:avLst/>
          </a:prstGeom>
          <a:noFill/>
        </p:spPr>
        <p:txBody>
          <a:bodyPr wrap="square">
            <a:spAutoFit/>
          </a:bodyPr>
          <a:lstStyle/>
          <a:p>
            <a:r>
              <a:rPr lang="en-US" sz="2000" dirty="0">
                <a:latin typeface="Bahnschrift SemiLight" panose="020B0502040204020203" pitchFamily="34" charset="0"/>
              </a:rPr>
              <a:t>- It allows you to create complex layouts using rows and columns.
- CSS Grid is powerful for complex layouts and allows us to easily control the widths and heights of elements.</a:t>
            </a:r>
          </a:p>
        </p:txBody>
      </p:sp>
      <p:pic>
        <p:nvPicPr>
          <p:cNvPr id="8" name="Picture 7">
            <a:extLst>
              <a:ext uri="{FF2B5EF4-FFF2-40B4-BE49-F238E27FC236}">
                <a16:creationId xmlns:a16="http://schemas.microsoft.com/office/drawing/2014/main" id="{97B50667-3916-08B3-48F1-78D2C618FF54}"/>
              </a:ext>
            </a:extLst>
          </p:cNvPr>
          <p:cNvPicPr>
            <a:picLocks noChangeAspect="1"/>
          </p:cNvPicPr>
          <p:nvPr/>
        </p:nvPicPr>
        <p:blipFill>
          <a:blip r:embed="rId3"/>
          <a:stretch>
            <a:fillRect/>
          </a:stretch>
        </p:blipFill>
        <p:spPr>
          <a:xfrm>
            <a:off x="1186641" y="2152353"/>
            <a:ext cx="4276725" cy="2305050"/>
          </a:xfrm>
          <a:prstGeom prst="rect">
            <a:avLst/>
          </a:prstGeom>
        </p:spPr>
      </p:pic>
      <p:pic>
        <p:nvPicPr>
          <p:cNvPr id="11" name="Picture 10">
            <a:extLst>
              <a:ext uri="{FF2B5EF4-FFF2-40B4-BE49-F238E27FC236}">
                <a16:creationId xmlns:a16="http://schemas.microsoft.com/office/drawing/2014/main" id="{5A742AEB-FF1F-0870-E8D1-45914B154512}"/>
              </a:ext>
            </a:extLst>
          </p:cNvPr>
          <p:cNvPicPr>
            <a:picLocks noChangeAspect="1"/>
          </p:cNvPicPr>
          <p:nvPr/>
        </p:nvPicPr>
        <p:blipFill>
          <a:blip r:embed="rId4"/>
          <a:stretch>
            <a:fillRect/>
          </a:stretch>
        </p:blipFill>
        <p:spPr>
          <a:xfrm>
            <a:off x="6421034" y="2136834"/>
            <a:ext cx="5029200" cy="2247900"/>
          </a:xfrm>
          <a:prstGeom prst="rect">
            <a:avLst/>
          </a:prstGeom>
        </p:spPr>
      </p:pic>
      <p:sp>
        <p:nvSpPr>
          <p:cNvPr id="13" name="TextBox 12">
            <a:extLst>
              <a:ext uri="{FF2B5EF4-FFF2-40B4-BE49-F238E27FC236}">
                <a16:creationId xmlns:a16="http://schemas.microsoft.com/office/drawing/2014/main" id="{34EA5135-D7A7-8213-4FFE-9B6ECADC1AF8}"/>
              </a:ext>
            </a:extLst>
          </p:cNvPr>
          <p:cNvSpPr txBox="1"/>
          <p:nvPr/>
        </p:nvSpPr>
        <p:spPr>
          <a:xfrm>
            <a:off x="6427352" y="4521031"/>
            <a:ext cx="3868478" cy="1323439"/>
          </a:xfrm>
          <a:prstGeom prst="rect">
            <a:avLst/>
          </a:prstGeom>
          <a:noFill/>
        </p:spPr>
        <p:txBody>
          <a:bodyPr wrap="square">
            <a:spAutoFit/>
          </a:bodyPr>
          <a:lstStyle/>
          <a:p>
            <a:r>
              <a:rPr lang="en-US" sz="2000" dirty="0">
                <a:latin typeface="Bahnschrift SemiLight" panose="020B0502040204020203" pitchFamily="34" charset="0"/>
              </a:rPr>
              <a:t>Desktop → Elements are OK (horizontal)</a:t>
            </a:r>
            <a:br>
              <a:rPr lang="en-US" sz="2000" dirty="0">
                <a:latin typeface="Bahnschrift SemiLight" panose="020B0502040204020203" pitchFamily="34" charset="0"/>
              </a:rPr>
            </a:br>
            <a:r>
              <a:rPr lang="en-US" sz="2000" dirty="0">
                <a:latin typeface="Bahnschrift SemiLight" panose="020B0502040204020203" pitchFamily="34" charset="0"/>
              </a:rPr>
              <a:t>Mobile → Elements are stacked vertically</a:t>
            </a:r>
          </a:p>
        </p:txBody>
      </p:sp>
      <p:sp>
        <p:nvSpPr>
          <p:cNvPr id="14" name="TextBox 13">
            <a:extLst>
              <a:ext uri="{FF2B5EF4-FFF2-40B4-BE49-F238E27FC236}">
                <a16:creationId xmlns:a16="http://schemas.microsoft.com/office/drawing/2014/main" id="{FE708B58-BA7F-8707-7DD7-DB1171143BBF}"/>
              </a:ext>
            </a:extLst>
          </p:cNvPr>
          <p:cNvSpPr txBox="1"/>
          <p:nvPr/>
        </p:nvSpPr>
        <p:spPr>
          <a:xfrm>
            <a:off x="6421034" y="5782396"/>
            <a:ext cx="5251289" cy="1015663"/>
          </a:xfrm>
          <a:prstGeom prst="rect">
            <a:avLst/>
          </a:prstGeom>
          <a:noFill/>
        </p:spPr>
        <p:txBody>
          <a:bodyPr wrap="square">
            <a:spAutoFit/>
          </a:bodyPr>
          <a:lstStyle/>
          <a:p>
            <a:r>
              <a:rPr lang="en-US" sz="2000" dirty="0">
                <a:latin typeface="Bahnschrift SemiLight" panose="020B0502040204020203" pitchFamily="34" charset="0"/>
              </a:rPr>
              <a:t>- Flexbox is great for navigation menus, buttons, and in-line arrangement of elements.</a:t>
            </a:r>
          </a:p>
        </p:txBody>
      </p:sp>
    </p:spTree>
    <p:extLst>
      <p:ext uri="{BB962C8B-B14F-4D97-AF65-F5344CB8AC3E}">
        <p14:creationId xmlns:p14="http://schemas.microsoft.com/office/powerpoint/2010/main" val="827202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1C67-9BDC-2ACB-0D5E-033D86334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B894DB-206E-BAA4-176C-E2C77ECB7EF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RESPONSIVNESS</a:t>
            </a:r>
            <a:endParaRPr lang="hr-HR" kern="1200" dirty="0">
              <a:latin typeface="Bahnschrift SemiBold" panose="020B0502040204020203" pitchFamily="34" charset="0"/>
              <a:ea typeface="+mj-ea"/>
              <a:cs typeface="+mj-cs"/>
            </a:endParaRPr>
          </a:p>
        </p:txBody>
      </p:sp>
      <p:sp>
        <p:nvSpPr>
          <p:cNvPr id="12" name="TextBox 11">
            <a:extLst>
              <a:ext uri="{FF2B5EF4-FFF2-40B4-BE49-F238E27FC236}">
                <a16:creationId xmlns:a16="http://schemas.microsoft.com/office/drawing/2014/main" id="{D39B68B8-317C-B4C8-E719-944FDC5297FF}"/>
              </a:ext>
            </a:extLst>
          </p:cNvPr>
          <p:cNvSpPr txBox="1"/>
          <p:nvPr/>
        </p:nvSpPr>
        <p:spPr>
          <a:xfrm>
            <a:off x="7415049" y="2034618"/>
            <a:ext cx="1859805" cy="461665"/>
          </a:xfrm>
          <a:prstGeom prst="rect">
            <a:avLst/>
          </a:prstGeom>
          <a:noFill/>
        </p:spPr>
        <p:txBody>
          <a:bodyPr wrap="none" rtlCol="0">
            <a:spAutoFit/>
          </a:bodyPr>
          <a:lstStyle/>
          <a:p>
            <a:r>
              <a:rPr lang="en-US" sz="2400" dirty="0">
                <a:latin typeface="Bahnschrift SemiLight" panose="020B0502040204020203" pitchFamily="34" charset="0"/>
              </a:rPr>
              <a:t>Alternatives</a:t>
            </a:r>
          </a:p>
        </p:txBody>
      </p:sp>
      <p:sp>
        <p:nvSpPr>
          <p:cNvPr id="2" name="TextBox 1">
            <a:extLst>
              <a:ext uri="{FF2B5EF4-FFF2-40B4-BE49-F238E27FC236}">
                <a16:creationId xmlns:a16="http://schemas.microsoft.com/office/drawing/2014/main" id="{B366B52E-FE6D-7500-1924-7230D00FED8F}"/>
              </a:ext>
            </a:extLst>
          </p:cNvPr>
          <p:cNvSpPr txBox="1"/>
          <p:nvPr/>
        </p:nvSpPr>
        <p:spPr>
          <a:xfrm>
            <a:off x="1212766" y="2005527"/>
            <a:ext cx="1544012" cy="461665"/>
          </a:xfrm>
          <a:prstGeom prst="rect">
            <a:avLst/>
          </a:prstGeom>
          <a:noFill/>
        </p:spPr>
        <p:txBody>
          <a:bodyPr wrap="none" rtlCol="0">
            <a:spAutoFit/>
          </a:bodyPr>
          <a:lstStyle/>
          <a:p>
            <a:r>
              <a:rPr lang="en-US" sz="2400" dirty="0">
                <a:latin typeface="Bahnschrift SemiLight" panose="020B0502040204020203" pitchFamily="34" charset="0"/>
              </a:rPr>
              <a:t>Bootstrap</a:t>
            </a:r>
            <a:endParaRPr lang="hr-HR" sz="2400" dirty="0">
              <a:latin typeface="Bahnschrift SemiLight" panose="020B0502040204020203" pitchFamily="34" charset="0"/>
            </a:endParaRPr>
          </a:p>
        </p:txBody>
      </p:sp>
      <p:sp>
        <p:nvSpPr>
          <p:cNvPr id="4" name="TextBox 3">
            <a:extLst>
              <a:ext uri="{FF2B5EF4-FFF2-40B4-BE49-F238E27FC236}">
                <a16:creationId xmlns:a16="http://schemas.microsoft.com/office/drawing/2014/main" id="{2D5D1E61-6BDB-95F9-96E6-38F9169DFEBD}"/>
              </a:ext>
            </a:extLst>
          </p:cNvPr>
          <p:cNvSpPr txBox="1"/>
          <p:nvPr/>
        </p:nvSpPr>
        <p:spPr>
          <a:xfrm>
            <a:off x="857301" y="4390809"/>
            <a:ext cx="5728555" cy="1200329"/>
          </a:xfrm>
          <a:prstGeom prst="rect">
            <a:avLst/>
          </a:prstGeom>
          <a:noFill/>
        </p:spPr>
        <p:txBody>
          <a:bodyPr wrap="square">
            <a:spAutoFit/>
          </a:bodyPr>
          <a:lstStyle/>
          <a:p>
            <a:r>
              <a:rPr lang="en-US" sz="2400" dirty="0">
                <a:latin typeface="Bahnschrift SemiLight" panose="020B0502040204020203" pitchFamily="34" charset="0"/>
              </a:rPr>
              <a:t>Desktop → 2 columns (50% - 50%)</a:t>
            </a:r>
            <a:br>
              <a:rPr lang="en-US" sz="2400" dirty="0">
                <a:latin typeface="Bahnschrift SemiLight" panose="020B0502040204020203" pitchFamily="34" charset="0"/>
              </a:rPr>
            </a:br>
            <a:r>
              <a:rPr lang="en-US" sz="2400" dirty="0">
                <a:latin typeface="Bahnschrift SemiLight" panose="020B0502040204020203" pitchFamily="34" charset="0"/>
              </a:rPr>
              <a:t>Mobile → Automatically moves to 1 column</a:t>
            </a:r>
          </a:p>
        </p:txBody>
      </p:sp>
      <p:sp>
        <p:nvSpPr>
          <p:cNvPr id="7" name="TextBox 6">
            <a:extLst>
              <a:ext uri="{FF2B5EF4-FFF2-40B4-BE49-F238E27FC236}">
                <a16:creationId xmlns:a16="http://schemas.microsoft.com/office/drawing/2014/main" id="{3A911D5C-E972-034B-FC06-2AB7E657D365}"/>
              </a:ext>
            </a:extLst>
          </p:cNvPr>
          <p:cNvSpPr txBox="1"/>
          <p:nvPr/>
        </p:nvSpPr>
        <p:spPr>
          <a:xfrm>
            <a:off x="761703" y="5657671"/>
            <a:ext cx="7831675" cy="830997"/>
          </a:xfrm>
          <a:prstGeom prst="rect">
            <a:avLst/>
          </a:prstGeom>
          <a:noFill/>
        </p:spPr>
        <p:txBody>
          <a:bodyPr wrap="square">
            <a:spAutoFit/>
          </a:bodyPr>
          <a:lstStyle/>
          <a:p>
            <a:r>
              <a:rPr lang="en-US" sz="2400" dirty="0">
                <a:latin typeface="Bahnschrift SemiLight" panose="020B0502040204020203" pitchFamily="34" charset="0"/>
              </a:rPr>
              <a:t>- Bootstrap provides ready-made styles and predefined classes for a simple design without a lot of coding</a:t>
            </a:r>
          </a:p>
        </p:txBody>
      </p:sp>
      <p:sp>
        <p:nvSpPr>
          <p:cNvPr id="9" name="TextBox 8">
            <a:extLst>
              <a:ext uri="{FF2B5EF4-FFF2-40B4-BE49-F238E27FC236}">
                <a16:creationId xmlns:a16="http://schemas.microsoft.com/office/drawing/2014/main" id="{727A4F1E-9E46-5C4B-7625-68783C80C681}"/>
              </a:ext>
            </a:extLst>
          </p:cNvPr>
          <p:cNvSpPr txBox="1"/>
          <p:nvPr/>
        </p:nvSpPr>
        <p:spPr>
          <a:xfrm>
            <a:off x="7415049" y="2562816"/>
            <a:ext cx="3868478" cy="1938992"/>
          </a:xfrm>
          <a:prstGeom prst="rect">
            <a:avLst/>
          </a:prstGeom>
          <a:noFill/>
        </p:spPr>
        <p:txBody>
          <a:bodyPr wrap="square">
            <a:spAutoFit/>
          </a:bodyPr>
          <a:lstStyle/>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TAILWIND CSS</a:t>
            </a:r>
          </a:p>
          <a:p>
            <a:endParaRPr lang="en-US" sz="2400" dirty="0">
              <a:latin typeface="Bahnschrift SemiLight" panose="020B0502040204020203" pitchFamily="34" charset="0"/>
            </a:endParaRPr>
          </a:p>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BULMA</a:t>
            </a:r>
          </a:p>
          <a:p>
            <a:endParaRPr lang="en-US" sz="2400" dirty="0">
              <a:latin typeface="Bahnschrift SemiLight" panose="020B0502040204020203" pitchFamily="34" charset="0"/>
            </a:endParaRPr>
          </a:p>
          <a:p>
            <a:r>
              <a:rPr lang="en-US" sz="2400" dirty="0">
                <a:latin typeface="Bahnschrift SemiLight" panose="020B0502040204020203" pitchFamily="34" charset="0"/>
              </a:rPr>
              <a:t>-</a:t>
            </a:r>
            <a:r>
              <a:rPr lang="hr-HR" sz="2400" dirty="0">
                <a:latin typeface="Bahnschrift SemiLight" panose="020B0502040204020203" pitchFamily="34" charset="0"/>
              </a:rPr>
              <a:t> </a:t>
            </a:r>
            <a:r>
              <a:rPr lang="en-US" sz="2400" dirty="0">
                <a:latin typeface="Bahnschrift SemiLight" panose="020B0502040204020203" pitchFamily="34" charset="0"/>
              </a:rPr>
              <a:t>KENDO</a:t>
            </a:r>
          </a:p>
        </p:txBody>
      </p:sp>
      <p:pic>
        <p:nvPicPr>
          <p:cNvPr id="10" name="Picture 9">
            <a:extLst>
              <a:ext uri="{FF2B5EF4-FFF2-40B4-BE49-F238E27FC236}">
                <a16:creationId xmlns:a16="http://schemas.microsoft.com/office/drawing/2014/main" id="{26F80288-EF3B-284A-CE58-F7DACEBF0CA4}"/>
              </a:ext>
            </a:extLst>
          </p:cNvPr>
          <p:cNvPicPr>
            <a:picLocks noChangeAspect="1"/>
          </p:cNvPicPr>
          <p:nvPr/>
        </p:nvPicPr>
        <p:blipFill>
          <a:blip r:embed="rId3"/>
          <a:stretch>
            <a:fillRect/>
          </a:stretch>
        </p:blipFill>
        <p:spPr>
          <a:xfrm>
            <a:off x="1039535" y="2562816"/>
            <a:ext cx="4185608" cy="1662617"/>
          </a:xfrm>
          <a:prstGeom prst="rect">
            <a:avLst/>
          </a:prstGeom>
        </p:spPr>
      </p:pic>
    </p:spTree>
    <p:extLst>
      <p:ext uri="{BB962C8B-B14F-4D97-AF65-F5344CB8AC3E}">
        <p14:creationId xmlns:p14="http://schemas.microsoft.com/office/powerpoint/2010/main" val="294486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B6FFB-0AE4-25F3-D1EF-ED8EA5AA82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ADB6AE-186E-BA07-DB21-32E6419E1106}"/>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84180ECB-F198-D148-616B-598449312C8E}"/>
              </a:ext>
            </a:extLst>
          </p:cNvPr>
          <p:cNvSpPr txBox="1"/>
          <p:nvPr/>
        </p:nvSpPr>
        <p:spPr>
          <a:xfrm>
            <a:off x="235132" y="2197893"/>
            <a:ext cx="11729889" cy="3785652"/>
          </a:xfrm>
          <a:prstGeom prst="rect">
            <a:avLst/>
          </a:prstGeom>
          <a:noFill/>
        </p:spPr>
        <p:txBody>
          <a:bodyPr wrap="square" rtlCol="0">
            <a:spAutoFit/>
          </a:bodyPr>
          <a:lstStyle/>
          <a:p>
            <a:r>
              <a:rPr lang="en-US" sz="2000" b="1" dirty="0"/>
              <a:t>Enhance Your </a:t>
            </a:r>
            <a:r>
              <a:rPr lang="en-US" sz="2000" b="1" dirty="0" err="1"/>
              <a:t>CraftEase</a:t>
            </a:r>
            <a:r>
              <a:rPr lang="en-US" sz="2000" b="1" dirty="0"/>
              <a:t> Workshop Management Website with CSS and Responsive Design</a:t>
            </a:r>
          </a:p>
          <a:p>
            <a:r>
              <a:rPr lang="en-US" sz="2000" b="1" dirty="0"/>
              <a:t>Add CSS Styling:</a:t>
            </a:r>
          </a:p>
          <a:p>
            <a:r>
              <a:rPr lang="en-US" sz="2000" dirty="0"/>
              <a:t>Improve the look and feel of your </a:t>
            </a:r>
            <a:r>
              <a:rPr lang="en-US" sz="2000" dirty="0" err="1"/>
              <a:t>CraftEase</a:t>
            </a:r>
            <a:r>
              <a:rPr lang="en-US" sz="2000" dirty="0"/>
              <a:t> workshop management website by adding custom CSS styles</a:t>
            </a:r>
          </a:p>
          <a:p>
            <a:r>
              <a:rPr lang="en-US" sz="2000" dirty="0"/>
              <a:t>Create a professional, modern design that reflects the home improvement retail industry</a:t>
            </a:r>
          </a:p>
          <a:p>
            <a:r>
              <a:rPr lang="en-US" sz="2000" dirty="0"/>
              <a:t>Ensure that the design is visually appealing, consistent, and builds trust with DIY enthusiasts</a:t>
            </a:r>
          </a:p>
          <a:p>
            <a:r>
              <a:rPr lang="en-US" sz="2000" dirty="0"/>
              <a:t>Use appropriate colors, typography, and spacing that align with workshop and retail branding</a:t>
            </a:r>
          </a:p>
          <a:p>
            <a:r>
              <a:rPr lang="en-US" sz="2000" b="1" dirty="0"/>
              <a:t>Use a Responsive Framework:</a:t>
            </a:r>
          </a:p>
          <a:p>
            <a:r>
              <a:rPr lang="en-US" sz="2000" dirty="0"/>
              <a:t>To make development easier and ensure responsiveness, use any popular framework like </a:t>
            </a:r>
            <a:r>
              <a:rPr lang="en-US" sz="2000" b="1" dirty="0"/>
              <a:t>Bootstrap</a:t>
            </a:r>
            <a:r>
              <a:rPr lang="en-US" sz="2000" dirty="0"/>
              <a:t>, </a:t>
            </a:r>
            <a:r>
              <a:rPr lang="en-US" sz="2000" b="1" dirty="0" err="1"/>
              <a:t>Bulma</a:t>
            </a:r>
            <a:r>
              <a:rPr lang="en-US" sz="2000" dirty="0"/>
              <a:t>, </a:t>
            </a:r>
            <a:r>
              <a:rPr lang="en-US" sz="2000" b="1" dirty="0"/>
              <a:t>Tailwind CSS</a:t>
            </a:r>
            <a:r>
              <a:rPr lang="en-US" sz="2000" dirty="0"/>
              <a:t>, or any other framework of your choice</a:t>
            </a:r>
          </a:p>
          <a:p>
            <a:r>
              <a:rPr lang="en-US" sz="2000" dirty="0"/>
              <a:t>Leverage the framework's components to create professional-looking workshop cards, forms, and data tables</a:t>
            </a:r>
          </a:p>
          <a:p>
            <a:r>
              <a:rPr lang="en-US" sz="2000" dirty="0"/>
              <a:t>Utilize grid systems to organize your workshop listings, participant information, and inventory displays effectively</a:t>
            </a:r>
          </a:p>
        </p:txBody>
      </p:sp>
      <p:pic>
        <p:nvPicPr>
          <p:cNvPr id="5" name="Picture 4">
            <a:extLst>
              <a:ext uri="{FF2B5EF4-FFF2-40B4-BE49-F238E27FC236}">
                <a16:creationId xmlns:a16="http://schemas.microsoft.com/office/drawing/2014/main" id="{0FE79156-E858-0F9B-2637-884323FF474A}"/>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81A3B294-D4D7-0492-8CBC-CF5B0BD9BFB9}"/>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1915194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1788-4478-7410-ED9E-9B14C10CBCE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FBCB37-5626-CF29-CC36-F74CE4B0158B}"/>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63BF03AD-364A-28DB-FAA1-2BDDF0290794}"/>
              </a:ext>
            </a:extLst>
          </p:cNvPr>
          <p:cNvSpPr txBox="1"/>
          <p:nvPr/>
        </p:nvSpPr>
        <p:spPr>
          <a:xfrm>
            <a:off x="235132" y="2197893"/>
            <a:ext cx="11729889" cy="6555641"/>
          </a:xfrm>
          <a:prstGeom prst="rect">
            <a:avLst/>
          </a:prstGeom>
          <a:noFill/>
        </p:spPr>
        <p:txBody>
          <a:bodyPr wrap="square" rtlCol="0">
            <a:spAutoFit/>
          </a:bodyPr>
          <a:lstStyle/>
          <a:p>
            <a:r>
              <a:rPr lang="en-US" sz="2000" b="1" dirty="0"/>
              <a:t>Ensure Full Responsiveness:</a:t>
            </a:r>
          </a:p>
          <a:p>
            <a:r>
              <a:rPr lang="en-US" sz="2000" dirty="0"/>
              <a:t>✅ </a:t>
            </a:r>
            <a:r>
              <a:rPr lang="en-US" sz="2000" b="1" dirty="0"/>
              <a:t>Multi-Device Optimization:</a:t>
            </a:r>
            <a:endParaRPr lang="en-US" sz="2000" dirty="0"/>
          </a:p>
          <a:p>
            <a:r>
              <a:rPr lang="en-US" sz="2000" dirty="0"/>
              <a:t>The website should be fully responsive, adapting seamlessly to mobile phones, tablets, and desktop screens</a:t>
            </a:r>
          </a:p>
          <a:p>
            <a:r>
              <a:rPr lang="en-US" sz="2000" dirty="0"/>
              <a:t>Workshop registration forms should be easy to fill out on mobile devices</a:t>
            </a:r>
          </a:p>
          <a:p>
            <a:r>
              <a:rPr lang="en-US" sz="2000" dirty="0"/>
              <a:t>Participant tables and inventory data should be readable and accessible on smaller screens</a:t>
            </a:r>
          </a:p>
          <a:p>
            <a:r>
              <a:rPr lang="en-US" sz="2000" dirty="0"/>
              <a:t>Navigation should work smoothly across all device sizes for both customers and store staff</a:t>
            </a:r>
          </a:p>
          <a:p>
            <a:r>
              <a:rPr lang="en-US" sz="2000" dirty="0"/>
              <a:t>Optimize the layout and elements to provide a smooth user experience for DIY workshop participants browsing on different devices</a:t>
            </a:r>
          </a:p>
          <a:p>
            <a:r>
              <a:rPr lang="en-US" sz="2000" b="1" dirty="0"/>
              <a:t>Design Considerations for DIY Retail:</a:t>
            </a:r>
          </a:p>
          <a:p>
            <a:r>
              <a:rPr lang="en-US" sz="2000" dirty="0"/>
              <a:t>✅ </a:t>
            </a:r>
            <a:r>
              <a:rPr lang="en-US" sz="2000" b="1" dirty="0"/>
              <a:t>Industry-Specific Styling:</a:t>
            </a:r>
            <a:endParaRPr lang="en-US" sz="2000" dirty="0"/>
          </a:p>
          <a:p>
            <a:r>
              <a:rPr lang="en-US" sz="2000" dirty="0"/>
              <a:t>Use colors and design elements that reflect the home improvement and crafting industry</a:t>
            </a:r>
          </a:p>
          <a:p>
            <a:r>
              <a:rPr lang="en-US" sz="2000" dirty="0"/>
              <a:t>Make workshop cards visually appealing with clear information hierarchy</a:t>
            </a:r>
          </a:p>
          <a:p>
            <a:r>
              <a:rPr lang="en-US" sz="2000" dirty="0"/>
              <a:t>Ensure forms are user-friendly for customers registering for workshops</a:t>
            </a:r>
          </a:p>
          <a:p>
            <a:r>
              <a:rPr lang="en-US" sz="2000" dirty="0"/>
              <a:t>Create clear visual distinction between different workshop types and skill levels</a:t>
            </a:r>
          </a:p>
          <a:p>
            <a:r>
              <a:rPr lang="en-US" sz="2000" dirty="0"/>
              <a:t>Make inventory status easily scannable for store staff</a:t>
            </a:r>
          </a:p>
          <a:p>
            <a:r>
              <a:rPr lang="en-US" sz="2000" b="1" dirty="0"/>
              <a:t>Update on GitHub:</a:t>
            </a:r>
          </a:p>
          <a:p>
            <a:r>
              <a:rPr lang="en-US" sz="2000" dirty="0"/>
              <a:t>✅ </a:t>
            </a:r>
            <a:r>
              <a:rPr lang="en-US" sz="2000" b="1" dirty="0"/>
              <a:t>Deploy Your Enhanced Platform:</a:t>
            </a:r>
            <a:endParaRPr lang="en-US" sz="2000" dirty="0"/>
          </a:p>
          <a:p>
            <a:r>
              <a:rPr lang="en-US" sz="2000" dirty="0"/>
              <a:t>Once the improvements are complete, commit and push the updated code to your </a:t>
            </a:r>
            <a:r>
              <a:rPr lang="en-US" sz="2000" b="1" dirty="0"/>
              <a:t>GitHub repository</a:t>
            </a:r>
            <a:endParaRPr lang="en-US" sz="2000" dirty="0"/>
          </a:p>
          <a:p>
            <a:r>
              <a:rPr lang="en-US" sz="2000" dirty="0"/>
              <a:t>Update your README.md file to include screenshots of the responsive design</a:t>
            </a:r>
          </a:p>
          <a:p>
            <a:r>
              <a:rPr lang="en-US" sz="2000" dirty="0"/>
              <a:t>Document the framework choice and any custom CSS features you implemented</a:t>
            </a:r>
          </a:p>
          <a:p>
            <a:r>
              <a:rPr lang="en-US" sz="2000" dirty="0"/>
              <a:t>Ensure all CSS files are properly organized and linked</a:t>
            </a:r>
          </a:p>
        </p:txBody>
      </p:sp>
      <p:pic>
        <p:nvPicPr>
          <p:cNvPr id="5" name="Picture 4">
            <a:extLst>
              <a:ext uri="{FF2B5EF4-FFF2-40B4-BE49-F238E27FC236}">
                <a16:creationId xmlns:a16="http://schemas.microsoft.com/office/drawing/2014/main" id="{DE4389F2-B1B8-B472-48DF-633B1017FC60}"/>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C9B96329-8017-936F-640A-561901A2D84F}"/>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449461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A3F6-9D4E-0D69-0A19-0ED610EEFF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17C510-16BC-0AF5-04C2-C96DEEB6BE92}"/>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sp>
        <p:nvSpPr>
          <p:cNvPr id="2" name="TextBox 1">
            <a:extLst>
              <a:ext uri="{FF2B5EF4-FFF2-40B4-BE49-F238E27FC236}">
                <a16:creationId xmlns:a16="http://schemas.microsoft.com/office/drawing/2014/main" id="{719C390F-BAF7-9CE7-4021-FDAB5756BE6F}"/>
              </a:ext>
            </a:extLst>
          </p:cNvPr>
          <p:cNvSpPr txBox="1"/>
          <p:nvPr/>
        </p:nvSpPr>
        <p:spPr>
          <a:xfrm>
            <a:off x="235132" y="2197893"/>
            <a:ext cx="11729889" cy="1938992"/>
          </a:xfrm>
          <a:prstGeom prst="rect">
            <a:avLst/>
          </a:prstGeom>
          <a:noFill/>
        </p:spPr>
        <p:txBody>
          <a:bodyPr wrap="square" rtlCol="0">
            <a:spAutoFit/>
          </a:bodyPr>
          <a:lstStyle/>
          <a:p>
            <a:r>
              <a:rPr lang="en-US" sz="2000" b="1" dirty="0"/>
              <a:t>Update on GitHub:</a:t>
            </a:r>
          </a:p>
          <a:p>
            <a:r>
              <a:rPr lang="en-US" sz="2000" dirty="0"/>
              <a:t>✅ </a:t>
            </a:r>
            <a:r>
              <a:rPr lang="en-US" sz="2000" b="1" dirty="0"/>
              <a:t>Deploy Your Enhanced Platform:</a:t>
            </a:r>
            <a:endParaRPr lang="en-US" sz="2000" dirty="0"/>
          </a:p>
          <a:p>
            <a:r>
              <a:rPr lang="en-US" sz="2000" dirty="0"/>
              <a:t>Once the improvements are complete, commit and push the updated code to your </a:t>
            </a:r>
            <a:r>
              <a:rPr lang="en-US" sz="2000" b="1" dirty="0"/>
              <a:t>GitHub repository</a:t>
            </a:r>
            <a:endParaRPr lang="en-US" sz="2000" dirty="0"/>
          </a:p>
          <a:p>
            <a:r>
              <a:rPr lang="en-US" sz="2000" dirty="0"/>
              <a:t>Update your README.md file to include screenshots of the responsive design</a:t>
            </a:r>
          </a:p>
          <a:p>
            <a:r>
              <a:rPr lang="en-US" sz="2000" dirty="0"/>
              <a:t>Document the framework choice and any custom CSS features you implemented</a:t>
            </a:r>
          </a:p>
          <a:p>
            <a:r>
              <a:rPr lang="en-US" sz="2000" dirty="0"/>
              <a:t>Ensure all CSS files are properly organized and linked</a:t>
            </a:r>
          </a:p>
        </p:txBody>
      </p:sp>
      <p:pic>
        <p:nvPicPr>
          <p:cNvPr id="5" name="Picture 4">
            <a:extLst>
              <a:ext uri="{FF2B5EF4-FFF2-40B4-BE49-F238E27FC236}">
                <a16:creationId xmlns:a16="http://schemas.microsoft.com/office/drawing/2014/main" id="{20B53EA5-5CB8-986A-2AF1-870615C870AC}"/>
              </a:ext>
            </a:extLst>
          </p:cNvPr>
          <p:cNvPicPr>
            <a:picLocks noChangeAspect="1"/>
          </p:cNvPicPr>
          <p:nvPr/>
        </p:nvPicPr>
        <p:blipFill>
          <a:blip r:embed="rId3"/>
          <a:stretch>
            <a:fillRect/>
          </a:stretch>
        </p:blipFill>
        <p:spPr>
          <a:xfrm>
            <a:off x="13706971" y="4635272"/>
            <a:ext cx="2250942" cy="1768067"/>
          </a:xfrm>
          <a:prstGeom prst="rect">
            <a:avLst/>
          </a:prstGeom>
        </p:spPr>
      </p:pic>
      <p:pic>
        <p:nvPicPr>
          <p:cNvPr id="8" name="Picture 7">
            <a:extLst>
              <a:ext uri="{FF2B5EF4-FFF2-40B4-BE49-F238E27FC236}">
                <a16:creationId xmlns:a16="http://schemas.microsoft.com/office/drawing/2014/main" id="{3083F50E-521E-E9CE-68BC-6946A25362DD}"/>
              </a:ext>
            </a:extLst>
          </p:cNvPr>
          <p:cNvPicPr>
            <a:picLocks noChangeAspect="1"/>
          </p:cNvPicPr>
          <p:nvPr/>
        </p:nvPicPr>
        <p:blipFill>
          <a:blip r:embed="rId4"/>
          <a:stretch>
            <a:fillRect/>
          </a:stretch>
        </p:blipFill>
        <p:spPr>
          <a:xfrm>
            <a:off x="14840695" y="4635272"/>
            <a:ext cx="1165088" cy="1416050"/>
          </a:xfrm>
          <a:prstGeom prst="rect">
            <a:avLst/>
          </a:prstGeom>
        </p:spPr>
      </p:pic>
    </p:spTree>
    <p:extLst>
      <p:ext uri="{BB962C8B-B14F-4D97-AF65-F5344CB8AC3E}">
        <p14:creationId xmlns:p14="http://schemas.microsoft.com/office/powerpoint/2010/main" val="2187255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10B60-9960-CE72-66FA-4C065B323D8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A09F2-BBB4-9B32-38EF-20C64A36845E}"/>
              </a:ext>
            </a:extLst>
          </p:cNvPr>
          <p:cNvSpPr>
            <a:spLocks noGrp="1"/>
          </p:cNvSpPr>
          <p:nvPr>
            <p:ph type="title"/>
          </p:nvPr>
        </p:nvSpPr>
        <p:spPr/>
        <p:txBody>
          <a:bodyPr vert="horz" lIns="91440" tIns="45720" rIns="91440" bIns="45720" rtlCol="0" anchor="ctr">
            <a:normAutofit/>
          </a:bodyPr>
          <a:lstStyle/>
          <a:p>
            <a:r>
              <a:rPr lang="hr-HR" kern="1200" dirty="0">
                <a:latin typeface="Bahnschrift SemiBold" panose="020B0502040204020203" pitchFamily="34" charset="0"/>
                <a:ea typeface="+mj-ea"/>
                <a:cs typeface="+mj-cs"/>
              </a:rPr>
              <a:t>CSS – </a:t>
            </a:r>
            <a:r>
              <a:rPr lang="en-US" kern="1200" dirty="0">
                <a:latin typeface="Bahnschrift SemiBold" panose="020B0502040204020203" pitchFamily="34" charset="0"/>
                <a:ea typeface="+mj-ea"/>
                <a:cs typeface="+mj-cs"/>
              </a:rPr>
              <a:t>FINAL EXERCISE</a:t>
            </a:r>
            <a:endParaRPr lang="hr-HR" kern="1200" dirty="0">
              <a:latin typeface="Bahnschrift SemiBold" panose="020B0502040204020203" pitchFamily="34" charset="0"/>
              <a:ea typeface="+mj-ea"/>
              <a:cs typeface="+mj-cs"/>
            </a:endParaRPr>
          </a:p>
        </p:txBody>
      </p:sp>
      <p:pic>
        <p:nvPicPr>
          <p:cNvPr id="4" name="Picture 3">
            <a:extLst>
              <a:ext uri="{FF2B5EF4-FFF2-40B4-BE49-F238E27FC236}">
                <a16:creationId xmlns:a16="http://schemas.microsoft.com/office/drawing/2014/main" id="{BD902E65-F028-440D-77F0-9418B1811A83}"/>
              </a:ext>
            </a:extLst>
          </p:cNvPr>
          <p:cNvPicPr>
            <a:picLocks noChangeAspect="1"/>
          </p:cNvPicPr>
          <p:nvPr/>
        </p:nvPicPr>
        <p:blipFill>
          <a:blip r:embed="rId3"/>
          <a:stretch>
            <a:fillRect/>
          </a:stretch>
        </p:blipFill>
        <p:spPr>
          <a:xfrm>
            <a:off x="5572272" y="2513346"/>
            <a:ext cx="4396073" cy="3735053"/>
          </a:xfrm>
          <a:prstGeom prst="rect">
            <a:avLst/>
          </a:prstGeom>
        </p:spPr>
      </p:pic>
      <p:pic>
        <p:nvPicPr>
          <p:cNvPr id="7" name="Picture 6">
            <a:extLst>
              <a:ext uri="{FF2B5EF4-FFF2-40B4-BE49-F238E27FC236}">
                <a16:creationId xmlns:a16="http://schemas.microsoft.com/office/drawing/2014/main" id="{4EEC75C3-0D01-9C3E-DE11-BD2FD3D3175E}"/>
              </a:ext>
            </a:extLst>
          </p:cNvPr>
          <p:cNvPicPr>
            <a:picLocks noChangeAspect="1"/>
          </p:cNvPicPr>
          <p:nvPr/>
        </p:nvPicPr>
        <p:blipFill>
          <a:blip r:embed="rId4"/>
          <a:stretch>
            <a:fillRect/>
          </a:stretch>
        </p:blipFill>
        <p:spPr>
          <a:xfrm>
            <a:off x="1316531" y="1948583"/>
            <a:ext cx="2698571" cy="4544292"/>
          </a:xfrm>
          <a:prstGeom prst="rect">
            <a:avLst/>
          </a:prstGeom>
        </p:spPr>
      </p:pic>
    </p:spTree>
    <p:extLst>
      <p:ext uri="{BB962C8B-B14F-4D97-AF65-F5344CB8AC3E}">
        <p14:creationId xmlns:p14="http://schemas.microsoft.com/office/powerpoint/2010/main" val="2373497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E72DE-1B77-A470-26B6-F76743627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CF024-ED8F-7774-823D-771DD5E949B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D66E544A-B2AF-1B37-C7BA-5667BB2D68A7}"/>
              </a:ext>
            </a:extLst>
          </p:cNvPr>
          <p:cNvSpPr>
            <a:spLocks noGrp="1"/>
          </p:cNvSpPr>
          <p:nvPr>
            <p:ph idx="1"/>
          </p:nvPr>
        </p:nvSpPr>
        <p:spPr/>
        <p:txBody>
          <a:bodyPr>
            <a:normAutofit fontScale="92500" lnSpcReduction="20000"/>
          </a:bodyPr>
          <a:lstStyle/>
          <a:p>
            <a:r>
              <a:rPr lang="en-US" dirty="0">
                <a:hlinkClick r:id="rId2"/>
              </a:rPr>
              <a:t>MDN – CSS First Steps</a:t>
            </a:r>
            <a:endParaRPr lang="en-US" dirty="0">
              <a:hlinkClick r:id="rId3"/>
            </a:endParaRPr>
          </a:p>
          <a:p>
            <a:pPr>
              <a:buFont typeface="Arial" panose="020B0604020202020204" pitchFamily="34" charset="0"/>
              <a:buChar char="•"/>
            </a:pPr>
            <a:r>
              <a:rPr lang="hr-HR" dirty="0">
                <a:hlinkClick r:id="rId3"/>
              </a:rPr>
              <a:t>MDN – Cascade and Inheritance</a:t>
            </a:r>
            <a:endParaRPr lang="hr-HR" dirty="0"/>
          </a:p>
          <a:p>
            <a:pPr>
              <a:buFont typeface="Arial" panose="020B0604020202020204" pitchFamily="34" charset="0"/>
              <a:buChar char="•"/>
            </a:pPr>
            <a:r>
              <a:rPr lang="hr-HR" dirty="0">
                <a:hlinkClick r:id="rId4"/>
              </a:rPr>
              <a:t>MDN – Specificity</a:t>
            </a:r>
            <a:endParaRPr lang="hr-HR" dirty="0"/>
          </a:p>
          <a:p>
            <a:pPr>
              <a:buFont typeface="Arial" panose="020B0604020202020204" pitchFamily="34" charset="0"/>
              <a:buChar char="•"/>
            </a:pPr>
            <a:r>
              <a:rPr lang="hr-HR" dirty="0">
                <a:hlinkClick r:id="rId5"/>
              </a:rPr>
              <a:t>MDN – Using !important</a:t>
            </a:r>
            <a:endParaRPr lang="en-US" dirty="0"/>
          </a:p>
          <a:p>
            <a:r>
              <a:rPr lang="en-US" dirty="0">
                <a:hlinkClick r:id="rId6"/>
              </a:rPr>
              <a:t>MDN – The &lt;div&gt; Element</a:t>
            </a:r>
            <a:endParaRPr lang="en-US" dirty="0"/>
          </a:p>
          <a:p>
            <a:r>
              <a:rPr lang="hr-HR" i="1" dirty="0"/>
              <a:t>CSS: The Definitive Guide</a:t>
            </a:r>
            <a:r>
              <a:rPr lang="hr-HR" dirty="0"/>
              <a:t> by Eric A. Meyer (box model chapter)</a:t>
            </a:r>
            <a:endParaRPr lang="en-US" dirty="0"/>
          </a:p>
          <a:p>
            <a:r>
              <a:rPr lang="en-US" dirty="0"/>
              <a:t>Google Developers – Chrome </a:t>
            </a:r>
            <a:r>
              <a:rPr lang="en-US" dirty="0" err="1"/>
              <a:t>DevTools</a:t>
            </a:r>
            <a:r>
              <a:rPr lang="en-US" dirty="0"/>
              <a:t> Overview</a:t>
            </a:r>
          </a:p>
          <a:p>
            <a:r>
              <a:rPr lang="en-US" dirty="0"/>
              <a:t>Chrome </a:t>
            </a:r>
            <a:r>
              <a:rPr lang="en-US" dirty="0" err="1"/>
              <a:t>DevTools</a:t>
            </a:r>
            <a:r>
              <a:rPr lang="en-US" dirty="0"/>
              <a:t> – CSS Overview Guide</a:t>
            </a:r>
          </a:p>
          <a:p>
            <a:r>
              <a:rPr lang="en-US" i="1" dirty="0"/>
              <a:t>Mastering Chrome </a:t>
            </a:r>
            <a:r>
              <a:rPr lang="en-US" i="1" dirty="0" err="1"/>
              <a:t>DevTools</a:t>
            </a:r>
            <a:r>
              <a:rPr lang="en-US" dirty="0"/>
              <a:t> by Jesse Cravens</a:t>
            </a:r>
          </a:p>
          <a:p>
            <a:r>
              <a:rPr lang="en-US" i="1" dirty="0"/>
              <a:t>Debugging with Chrome Developer Tools</a:t>
            </a:r>
            <a:r>
              <a:rPr lang="en-US" dirty="0"/>
              <a:t> (Slack Engineering blog)</a:t>
            </a:r>
          </a:p>
          <a:p>
            <a:endParaRPr lang="hr-HR" dirty="0"/>
          </a:p>
          <a:p>
            <a:endParaRPr lang="en-US"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2339596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739B-4D08-3862-74CA-7145DDC7F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B66A6-1E36-4934-0C48-C9370A3C1A0F}"/>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6FBA89A1-19A5-0503-6E8F-6041C27D9094}"/>
              </a:ext>
            </a:extLst>
          </p:cNvPr>
          <p:cNvSpPr>
            <a:spLocks noGrp="1"/>
          </p:cNvSpPr>
          <p:nvPr>
            <p:ph idx="1"/>
          </p:nvPr>
        </p:nvSpPr>
        <p:spPr/>
        <p:txBody>
          <a:bodyPr/>
          <a:lstStyle/>
          <a:p>
            <a:pPr>
              <a:buFont typeface="Arial" panose="020B0604020202020204" pitchFamily="34" charset="0"/>
              <a:buChar char="•"/>
            </a:pPr>
            <a:r>
              <a:rPr lang="hr-HR" dirty="0">
                <a:hlinkClick r:id="rId2"/>
              </a:rPr>
              <a:t>MDN – CSS Positioning</a:t>
            </a:r>
            <a:endParaRPr lang="en-US" dirty="0"/>
          </a:p>
          <a:p>
            <a:r>
              <a:rPr lang="en-US" dirty="0">
                <a:hlinkClick r:id="rId3"/>
              </a:rPr>
              <a:t>Frontend Mentor Challenges</a:t>
            </a:r>
            <a:endParaRPr lang="hr-HR" dirty="0"/>
          </a:p>
          <a:p>
            <a:pPr>
              <a:buFont typeface="Arial" panose="020B0604020202020204" pitchFamily="34" charset="0"/>
              <a:buChar char="•"/>
            </a:pPr>
            <a:r>
              <a:rPr lang="hr-HR" dirty="0">
                <a:hlinkClick r:id="rId4"/>
              </a:rPr>
              <a:t>MDN – Z‑Index</a:t>
            </a:r>
            <a:endParaRPr lang="hr-HR" dirty="0"/>
          </a:p>
          <a:p>
            <a:pPr>
              <a:buFont typeface="Arial" panose="020B0604020202020204" pitchFamily="34" charset="0"/>
              <a:buChar char="•"/>
            </a:pPr>
            <a:r>
              <a:rPr lang="hr-HR" i="1" dirty="0"/>
              <a:t>CSS Secrets</a:t>
            </a:r>
            <a:r>
              <a:rPr lang="hr-HR" dirty="0"/>
              <a:t> by Lea Verou (positioning techniques)</a:t>
            </a:r>
          </a:p>
          <a:p>
            <a:pPr>
              <a:buFont typeface="Arial" panose="020B0604020202020204" pitchFamily="34" charset="0"/>
              <a:buChar char="•"/>
            </a:pPr>
            <a:r>
              <a:rPr lang="hr-HR" i="1" dirty="0"/>
              <a:t>CSS Mastery</a:t>
            </a:r>
            <a:r>
              <a:rPr lang="hr-HR" dirty="0"/>
              <a:t> by Andy Budd</a:t>
            </a:r>
            <a:endParaRPr lang="en-US" dirty="0"/>
          </a:p>
          <a:p>
            <a:r>
              <a:rPr lang="en-US" dirty="0">
                <a:hlinkClick r:id="rId5"/>
              </a:rPr>
              <a:t>MDN – CSS Selectors</a:t>
            </a:r>
            <a:endParaRPr lang="en-US" dirty="0"/>
          </a:p>
          <a:p>
            <a:r>
              <a:rPr lang="en-US" dirty="0"/>
              <a:t>W3Schools – CSS Selectors Reference</a:t>
            </a:r>
            <a:endParaRPr lang="en-US" dirty="0">
              <a:hlinkClick r:id="rId6"/>
            </a:endParaRPr>
          </a:p>
          <a:p>
            <a:r>
              <a:rPr lang="en-US" dirty="0">
                <a:hlinkClick r:id="rId6"/>
              </a:rPr>
              <a:t>MDN – Float</a:t>
            </a:r>
            <a:endParaRPr lang="en-US"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8203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Create a local Git repository</a:t>
            </a:r>
            <a:br>
              <a:rPr lang="en-US" sz="2400" dirty="0">
                <a:latin typeface="Bahnschrift SemiLight" panose="020B0502040204020203" pitchFamily="34" charset="0"/>
              </a:rPr>
            </a:br>
            <a:r>
              <a:rPr lang="en-US" sz="2400" dirty="0">
                <a:latin typeface="Bahnschrift SemiLight" panose="020B0502040204020203" pitchFamily="34" charset="0"/>
              </a:rPr>
              <a:t>- Add and commit changes</a:t>
            </a:r>
            <a:br>
              <a:rPr lang="en-US" sz="2400" dirty="0">
                <a:latin typeface="Bahnschrift SemiLight" panose="020B0502040204020203" pitchFamily="34" charset="0"/>
              </a:rPr>
            </a:br>
            <a:r>
              <a:rPr lang="en-US" sz="2400" dirty="0">
                <a:latin typeface="Bahnschrift SemiLight" panose="020B0502040204020203" pitchFamily="34" charset="0"/>
              </a:rPr>
              <a:t>- View commit history</a:t>
            </a:r>
            <a:br>
              <a:rPr lang="en-US" sz="2400" dirty="0">
                <a:latin typeface="Bahnschrift SemiLight" panose="020B0502040204020203" pitchFamily="34" charset="0"/>
              </a:rPr>
            </a:br>
            <a:r>
              <a:rPr lang="en-US" sz="2400" dirty="0">
                <a:latin typeface="Bahnschrift SemiLight" panose="020B0502040204020203" pitchFamily="34" charset="0"/>
              </a:rPr>
              <a:t>- Revert to previous versions</a:t>
            </a:r>
            <a:br>
              <a:rPr lang="en-US" sz="2400" dirty="0">
                <a:latin typeface="Bahnschrift SemiLight" panose="020B0502040204020203" pitchFamily="34" charset="0"/>
              </a:rPr>
            </a:br>
            <a:r>
              <a:rPr lang="en-US" sz="2400" dirty="0">
                <a:latin typeface="Bahnschrift SemiLight" panose="020B0502040204020203" pitchFamily="34" charset="0"/>
              </a:rPr>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3"/>
          <a:stretch>
            <a:fillRect/>
          </a:stretch>
        </p:blipFill>
        <p:spPr>
          <a:xfrm>
            <a:off x="6166193" y="2962894"/>
            <a:ext cx="4995722" cy="2853007"/>
          </a:xfrm>
          <a:prstGeom prst="rect">
            <a:avLst/>
          </a:prstGeom>
        </p:spPr>
      </p:pic>
      <p:sp>
        <p:nvSpPr>
          <p:cNvPr id="5" name="Text Placeholder 5">
            <a:extLst>
              <a:ext uri="{FF2B5EF4-FFF2-40B4-BE49-F238E27FC236}">
                <a16:creationId xmlns:a16="http://schemas.microsoft.com/office/drawing/2014/main" id="{75471EE0-58C6-9EE8-B112-AF97187B6E6C}"/>
              </a:ext>
            </a:extLst>
          </p:cNvPr>
          <p:cNvSpPr txBox="1">
            <a:spLocks/>
          </p:cNvSpPr>
          <p:nvPr/>
        </p:nvSpPr>
        <p:spPr>
          <a:xfrm>
            <a:off x="6697935" y="6051301"/>
            <a:ext cx="3932237" cy="51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latin typeface="Bahnschrift SemiLight" panose="020B0502040204020203" pitchFamily="34" charset="0"/>
              </a:rPr>
              <a:t>www.fork.com</a:t>
            </a:r>
          </a:p>
        </p:txBody>
      </p:sp>
    </p:spTree>
    <p:extLst>
      <p:ext uri="{BB962C8B-B14F-4D97-AF65-F5344CB8AC3E}">
        <p14:creationId xmlns:p14="http://schemas.microsoft.com/office/powerpoint/2010/main" val="2588943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A8DD-3D3E-2A0A-676D-CE995541B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FC4C2-2CBE-14F8-DA75-C57FBF85E5CA}"/>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282E6424-1C8A-8175-FE03-A461C8BB3772}"/>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CSS‑Tricks – A Complete Guide to Floats</a:t>
            </a:r>
          </a:p>
          <a:p>
            <a:pPr>
              <a:buFont typeface="Arial" panose="020B0604020202020204" pitchFamily="34" charset="0"/>
              <a:buChar char="•"/>
            </a:pPr>
            <a:r>
              <a:rPr lang="en-US" i="1" dirty="0"/>
              <a:t>Learning Web Design</a:t>
            </a:r>
            <a:r>
              <a:rPr lang="en-US" dirty="0"/>
              <a:t> by Jennifer </a:t>
            </a:r>
            <a:r>
              <a:rPr lang="en-US" dirty="0" err="1"/>
              <a:t>Niederst</a:t>
            </a:r>
            <a:r>
              <a:rPr lang="en-US" dirty="0"/>
              <a:t> Robbins (float chapter)</a:t>
            </a:r>
          </a:p>
          <a:p>
            <a:pPr>
              <a:buFont typeface="Arial" panose="020B0604020202020204" pitchFamily="34" charset="0"/>
              <a:buChar char="•"/>
            </a:pPr>
            <a:r>
              <a:rPr lang="en-US" i="1" dirty="0"/>
              <a:t>Responsive Web Design</a:t>
            </a:r>
            <a:r>
              <a:rPr lang="en-US" dirty="0"/>
              <a:t> by Ethan Marcotte</a:t>
            </a:r>
          </a:p>
          <a:p>
            <a:r>
              <a:rPr lang="hr-HR" dirty="0">
                <a:hlinkClick r:id="rId2"/>
              </a:rPr>
              <a:t>MDN – Flexbox</a:t>
            </a:r>
            <a:endParaRPr lang="hr-HR" dirty="0"/>
          </a:p>
          <a:p>
            <a:r>
              <a:rPr lang="hr-HR" dirty="0">
                <a:hlinkClick r:id="rId3"/>
              </a:rPr>
              <a:t>MDN – Grid</a:t>
            </a:r>
            <a:endParaRPr lang="hr-HR" dirty="0"/>
          </a:p>
          <a:p>
            <a:r>
              <a:rPr lang="hr-HR" dirty="0">
                <a:hlinkClick r:id="rId4"/>
              </a:rPr>
              <a:t>Bootstrap Documentation</a:t>
            </a:r>
            <a:endParaRPr lang="hr-HR" dirty="0"/>
          </a:p>
          <a:p>
            <a:r>
              <a:rPr lang="hr-HR" dirty="0">
                <a:hlinkClick r:id="rId5"/>
              </a:rPr>
              <a:t>Tailwind CSS Documentation</a:t>
            </a:r>
            <a:endParaRPr lang="hr-HR" dirty="0"/>
          </a:p>
          <a:p>
            <a:r>
              <a:rPr lang="hr-HR" dirty="0">
                <a:hlinkClick r:id="rId6"/>
              </a:rPr>
              <a:t>Bulma Documentation</a:t>
            </a:r>
            <a:endParaRPr lang="hr-HR" dirty="0"/>
          </a:p>
          <a:p>
            <a:pPr>
              <a:buFont typeface="Arial" panose="020B0604020202020204" pitchFamily="34" charset="0"/>
              <a:buChar char="•"/>
            </a:pPr>
            <a:endParaRPr lang="en-US" dirty="0"/>
          </a:p>
          <a:p>
            <a:pPr marL="0" indent="0">
              <a:buNone/>
            </a:pPr>
            <a:endParaRPr lang="hr-HR" dirty="0"/>
          </a:p>
        </p:txBody>
      </p:sp>
    </p:spTree>
    <p:extLst>
      <p:ext uri="{BB962C8B-B14F-4D97-AF65-F5344CB8AC3E}">
        <p14:creationId xmlns:p14="http://schemas.microsoft.com/office/powerpoint/2010/main" val="319059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FB2108-611B-2ABF-A40C-E602B85E3CA5}"/>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86D0EAC2-F516-AE9A-608B-DD1755D22C4C}"/>
              </a:ext>
            </a:extLst>
          </p:cNvPr>
          <p:cNvSpPr>
            <a:spLocks noGrp="1"/>
          </p:cNvSpPr>
          <p:nvPr>
            <p:ph idx="1"/>
          </p:nvPr>
        </p:nvSpPr>
        <p:spPr/>
        <p:txBody>
          <a:bodyPr>
            <a:normAutofit fontScale="92500" lnSpcReduction="10000"/>
          </a:bodyPr>
          <a:lstStyle/>
          <a:p>
            <a:r>
              <a:rPr lang="hr-HR" dirty="0">
                <a:hlinkClick r:id="rId2"/>
              </a:rPr>
              <a:t>https://developer.mozilla.org/en-US/docs/Learn/Getting_started_with_the_web/CSS_basics</a:t>
            </a:r>
            <a:endParaRPr lang="en-US" dirty="0"/>
          </a:p>
          <a:p>
            <a:r>
              <a:rPr lang="hr-HR" dirty="0">
                <a:hlinkClick r:id="rId3"/>
              </a:rPr>
              <a:t>https://www.w3schools.com/css/css_intro.asp</a:t>
            </a:r>
            <a:endParaRPr lang="en-US" dirty="0"/>
          </a:p>
          <a:p>
            <a:r>
              <a:rPr lang="hr-HR" dirty="0">
                <a:hlinkClick r:id="rId4"/>
              </a:rPr>
              <a:t>https://developer.mozilla.org/en-US/docs/Web/HTML/Global_attributes/style</a:t>
            </a:r>
            <a:endParaRPr lang="en-US" dirty="0"/>
          </a:p>
          <a:p>
            <a:r>
              <a:rPr lang="hr-HR" dirty="0">
                <a:hlinkClick r:id="rId5"/>
              </a:rPr>
              <a:t>https://developer.mozilla.org/en-US/docs/Web/HTML/Element/style</a:t>
            </a:r>
            <a:endParaRPr lang="en-US" dirty="0"/>
          </a:p>
          <a:p>
            <a:r>
              <a:rPr lang="hr-HR" dirty="0">
                <a:hlinkClick r:id="rId6"/>
              </a:rPr>
              <a:t>https://developer.mozilla.org/en-US/docs/Web/HTML/Element/link</a:t>
            </a:r>
            <a:endParaRPr lang="en-US" dirty="0"/>
          </a:p>
          <a:p>
            <a:r>
              <a:rPr lang="hr-HR" dirty="0">
                <a:hlinkClick r:id="rId7"/>
              </a:rPr>
              <a:t>https://developer.mozilla.org/en-US/docs/Web/CSS/color_value</a:t>
            </a:r>
            <a:endParaRPr lang="en-US" dirty="0"/>
          </a:p>
          <a:p>
            <a:r>
              <a:rPr lang="hr-HR" dirty="0">
                <a:hlinkClick r:id="rId8"/>
              </a:rPr>
              <a:t>https://developer.chrome.com/docs/devtools/</a:t>
            </a:r>
            <a:endParaRPr lang="en-US" dirty="0"/>
          </a:p>
          <a:p>
            <a:r>
              <a:rPr lang="hr-HR" dirty="0">
                <a:hlinkClick r:id="rId9"/>
              </a:rPr>
              <a:t>https://developer.chrome.com/docs/devtools/css/</a:t>
            </a:r>
            <a:endParaRPr lang="hr-HR" dirty="0"/>
          </a:p>
        </p:txBody>
      </p:sp>
    </p:spTree>
    <p:extLst>
      <p:ext uri="{BB962C8B-B14F-4D97-AF65-F5344CB8AC3E}">
        <p14:creationId xmlns:p14="http://schemas.microsoft.com/office/powerpoint/2010/main" val="174876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6B86-EA53-A379-5681-AC4EBE84ED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DD42D5-C228-56B2-0581-E9EB44B5147D}"/>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9CF15B88-FE70-3468-4EDA-4A6F9264BBA3}"/>
              </a:ext>
            </a:extLst>
          </p:cNvPr>
          <p:cNvSpPr>
            <a:spLocks noGrp="1"/>
          </p:cNvSpPr>
          <p:nvPr>
            <p:ph idx="1"/>
          </p:nvPr>
        </p:nvSpPr>
        <p:spPr/>
        <p:txBody>
          <a:bodyPr>
            <a:normAutofit/>
          </a:bodyPr>
          <a:lstStyle/>
          <a:p>
            <a:r>
              <a:rPr lang="hr-HR" dirty="0">
                <a:hlinkClick r:id="rId2"/>
              </a:rPr>
              <a:t>https://codepen.io/una/pen/VwKxZp</a:t>
            </a:r>
            <a:endParaRPr lang="en-US" dirty="0"/>
          </a:p>
          <a:p>
            <a:r>
              <a:rPr lang="hr-HR" dirty="0">
                <a:hlinkClick r:id="rId3"/>
              </a:rPr>
              <a:t>https://css-tricks.com/snippets/css/a-guide-to-flexbox/</a:t>
            </a:r>
            <a:endParaRPr lang="en-US" dirty="0"/>
          </a:p>
          <a:p>
            <a:r>
              <a:rPr lang="hr-HR" dirty="0">
                <a:hlinkClick r:id="rId4"/>
              </a:rPr>
              <a:t>https://guides.github.com/activities/hello-world/</a:t>
            </a:r>
            <a:endParaRPr lang="en-US" dirty="0"/>
          </a:p>
          <a:p>
            <a:r>
              <a:rPr lang="hr-HR" dirty="0">
                <a:hlinkClick r:id="rId5"/>
              </a:rPr>
              <a:t>https://www.freecodecamp.org/learn/responsive-web-design/</a:t>
            </a:r>
            <a:endParaRPr lang="hr-HR" dirty="0"/>
          </a:p>
        </p:txBody>
      </p:sp>
    </p:spTree>
    <p:extLst>
      <p:ext uri="{BB962C8B-B14F-4D97-AF65-F5344CB8AC3E}">
        <p14:creationId xmlns:p14="http://schemas.microsoft.com/office/powerpoint/2010/main" val="2632313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JAVASCRIPT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The language that drives the web </a:t>
            </a:r>
            <a:endParaRPr lang="hr-HR" dirty="0"/>
          </a:p>
        </p:txBody>
      </p:sp>
    </p:spTree>
    <p:extLst>
      <p:ext uri="{BB962C8B-B14F-4D97-AF65-F5344CB8AC3E}">
        <p14:creationId xmlns:p14="http://schemas.microsoft.com/office/powerpoint/2010/main" val="3801337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604E7E-8E01-F235-1583-83F58BAF0567}"/>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E67232D6-D5DC-A188-276C-857DF39D0A34}"/>
              </a:ext>
            </a:extLst>
          </p:cNvPr>
          <p:cNvSpPr>
            <a:spLocks noGrp="1"/>
          </p:cNvSpPr>
          <p:nvPr>
            <p:ph idx="1"/>
          </p:nvPr>
        </p:nvSpPr>
        <p:spPr/>
        <p:txBody>
          <a:bodyPr>
            <a:normAutofit fontScale="92500" lnSpcReduction="20000"/>
          </a:bodyPr>
          <a:lstStyle/>
          <a:p>
            <a:pPr marL="0" indent="0">
              <a:buNone/>
            </a:pPr>
            <a:endParaRPr lang="en-US" dirty="0"/>
          </a:p>
          <a:p>
            <a:pPr marL="0" indent="0">
              <a:buNone/>
            </a:pPr>
            <a:r>
              <a:rPr lang="en-US" dirty="0"/>
              <a:t>- </a:t>
            </a:r>
            <a:r>
              <a:rPr lang="hr-HR" dirty="0"/>
              <a:t>JavaScript powers websites with interactivity and dynamic content.</a:t>
            </a:r>
          </a:p>
          <a:p>
            <a:pPr marL="0" indent="0">
              <a:buNone/>
            </a:pPr>
            <a:br>
              <a:rPr lang="hr-HR" dirty="0"/>
            </a:br>
            <a:r>
              <a:rPr lang="hr-HR" dirty="0"/>
              <a:t>- Where it works:</a:t>
            </a:r>
          </a:p>
          <a:p>
            <a:pPr marL="0" indent="0">
              <a:buNone/>
            </a:pPr>
            <a:r>
              <a:rPr lang="hr-HR" dirty="0"/>
              <a:t>  - Frontend: Manipulates HTML/CSS, creates animations.</a:t>
            </a:r>
          </a:p>
          <a:p>
            <a:pPr marL="0" indent="0">
              <a:buNone/>
            </a:pPr>
            <a:r>
              <a:rPr lang="hr-HR" dirty="0"/>
              <a:t>  - Backend: Node.js runs JavaScript on servers.</a:t>
            </a:r>
          </a:p>
          <a:p>
            <a:pPr marL="0" indent="0">
              <a:buNone/>
            </a:pPr>
            <a:r>
              <a:rPr lang="hr-HR" dirty="0"/>
              <a:t>  - Mobile: React Native builds apps.</a:t>
            </a:r>
          </a:p>
          <a:p>
            <a:pPr marL="0" indent="0">
              <a:buNone/>
            </a:pPr>
            <a:br>
              <a:rPr lang="hr-HR" dirty="0"/>
            </a:br>
            <a:r>
              <a:rPr lang="hr-HR" dirty="0"/>
              <a:t>- Integration Approaches:</a:t>
            </a:r>
          </a:p>
          <a:p>
            <a:pPr marL="0" indent="0">
              <a:buNone/>
            </a:pPr>
            <a:r>
              <a:rPr lang="hr-HR" dirty="0"/>
              <a:t>  - Inline and internal scripts (less optimal).</a:t>
            </a:r>
          </a:p>
          <a:p>
            <a:pPr marL="0" indent="0">
              <a:buNone/>
            </a:pPr>
            <a:r>
              <a:rPr lang="hr-HR" dirty="0"/>
              <a:t>  - External scripts (preferred for performance and organization).</a:t>
            </a:r>
          </a:p>
        </p:txBody>
      </p:sp>
    </p:spTree>
    <p:extLst>
      <p:ext uri="{BB962C8B-B14F-4D97-AF65-F5344CB8AC3E}">
        <p14:creationId xmlns:p14="http://schemas.microsoft.com/office/powerpoint/2010/main" val="3900210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1BF55-A426-CF0F-BB98-5E650D6FA9B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2AC690-A9DC-725E-925B-9E346B12B15B}"/>
              </a:ext>
            </a:extLst>
          </p:cNvPr>
          <p:cNvSpPr>
            <a:spLocks noGrp="1"/>
          </p:cNvSpPr>
          <p:nvPr>
            <p:ph type="title"/>
          </p:nvPr>
        </p:nvSpPr>
        <p:spPr/>
        <p:txBody>
          <a:bodyPr/>
          <a:lstStyle/>
          <a:p>
            <a:r>
              <a:rPr lang="en-US" dirty="0"/>
              <a:t>SUMMARY</a:t>
            </a:r>
            <a:endParaRPr lang="hr-HR" dirty="0"/>
          </a:p>
        </p:txBody>
      </p:sp>
      <p:sp>
        <p:nvSpPr>
          <p:cNvPr id="4" name="Content Placeholder 3">
            <a:extLst>
              <a:ext uri="{FF2B5EF4-FFF2-40B4-BE49-F238E27FC236}">
                <a16:creationId xmlns:a16="http://schemas.microsoft.com/office/drawing/2014/main" id="{483EBD9E-E4E9-5256-76E5-1F5B2BE94491}"/>
              </a:ext>
            </a:extLst>
          </p:cNvPr>
          <p:cNvSpPr>
            <a:spLocks noGrp="1"/>
          </p:cNvSpPr>
          <p:nvPr>
            <p:ph idx="1"/>
          </p:nvPr>
        </p:nvSpPr>
        <p:spPr/>
        <p:txBody>
          <a:bodyPr>
            <a:normAutofit fontScale="70000" lnSpcReduction="20000"/>
          </a:bodyPr>
          <a:lstStyle/>
          <a:p>
            <a:pPr marL="0" indent="0">
              <a:buNone/>
            </a:pPr>
            <a:r>
              <a:rPr lang="hr-HR" dirty="0"/>
              <a:t>- Core Concepts:</a:t>
            </a:r>
          </a:p>
          <a:p>
            <a:pPr marL="0" indent="0">
              <a:buNone/>
            </a:pPr>
            <a:r>
              <a:rPr lang="hr-HR" dirty="0"/>
              <a:t>  - Variables: let (block scope), var (function scope, hoisting).</a:t>
            </a:r>
          </a:p>
          <a:p>
            <a:pPr marL="0" indent="0">
              <a:buNone/>
            </a:pPr>
            <a:r>
              <a:rPr lang="hr-HR" dirty="0"/>
              <a:t>  - Data Types: String, Number, Boolean.</a:t>
            </a:r>
          </a:p>
          <a:p>
            <a:pPr marL="0" indent="0">
              <a:buNone/>
            </a:pPr>
            <a:r>
              <a:rPr lang="hr-HR" dirty="0"/>
              <a:t>  - String Methods: length, slice().</a:t>
            </a:r>
          </a:p>
          <a:p>
            <a:pPr marL="0" indent="0">
              <a:buNone/>
            </a:pPr>
            <a:r>
              <a:rPr lang="hr-HR" dirty="0"/>
              <a:t>  - Math Operations: Order of operations, parentheses.</a:t>
            </a:r>
          </a:p>
          <a:p>
            <a:pPr marL="0" indent="0">
              <a:buNone/>
            </a:pPr>
            <a:r>
              <a:rPr lang="hr-HR" dirty="0"/>
              <a:t>  - Functions: Reusable code with parameters and return values.</a:t>
            </a:r>
          </a:p>
          <a:p>
            <a:pPr marL="0" indent="0">
              <a:buNone/>
            </a:pPr>
            <a:r>
              <a:rPr lang="hr-HR" dirty="0"/>
              <a:t>  - Conditions &amp; Logic: if, else, ===, logical operators.</a:t>
            </a:r>
          </a:p>
          <a:p>
            <a:pPr marL="0" indent="0">
              <a:buNone/>
            </a:pPr>
            <a:r>
              <a:rPr lang="hr-HR" dirty="0"/>
              <a:t>  - DOM Manipulation: Selecting and changing HTML/CSS dynamically.</a:t>
            </a:r>
          </a:p>
          <a:p>
            <a:pPr marL="0" indent="0">
              <a:buNone/>
            </a:pPr>
            <a:br>
              <a:rPr lang="hr-HR" dirty="0"/>
            </a:br>
            <a:r>
              <a:rPr lang="hr-HR" dirty="0"/>
              <a:t>- Best Practices:</a:t>
            </a:r>
          </a:p>
          <a:p>
            <a:pPr marL="0" indent="0">
              <a:buNone/>
            </a:pPr>
            <a:r>
              <a:rPr lang="hr-HR" dirty="0"/>
              <a:t>  - Use let over var to avoid bugs.</a:t>
            </a:r>
          </a:p>
          <a:p>
            <a:pPr marL="0" indent="0">
              <a:buNone/>
            </a:pPr>
            <a:r>
              <a:rPr lang="hr-HR" dirty="0"/>
              <a:t>  - Keep scripts external.</a:t>
            </a:r>
          </a:p>
          <a:p>
            <a:pPr marL="0" indent="0">
              <a:buNone/>
            </a:pPr>
            <a:r>
              <a:rPr lang="hr-HR" dirty="0"/>
              <a:t>  - Follow consistent naming and code style.</a:t>
            </a:r>
          </a:p>
        </p:txBody>
      </p:sp>
    </p:spTree>
    <p:extLst>
      <p:ext uri="{BB962C8B-B14F-4D97-AF65-F5344CB8AC3E}">
        <p14:creationId xmlns:p14="http://schemas.microsoft.com/office/powerpoint/2010/main" val="3877589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a:t>JAVASCRIPT</a:t>
            </a:r>
            <a:endParaRPr lang="hr-HR" dirty="0"/>
          </a:p>
        </p:txBody>
      </p:sp>
      <p:sp>
        <p:nvSpPr>
          <p:cNvPr id="2" name="Content Placeholder 2">
            <a:extLst>
              <a:ext uri="{FF2B5EF4-FFF2-40B4-BE49-F238E27FC236}">
                <a16:creationId xmlns:a16="http://schemas.microsoft.com/office/drawing/2014/main" id="{337499C6-1199-2E07-A779-54DFEE818891}"/>
              </a:ext>
            </a:extLst>
          </p:cNvPr>
          <p:cNvSpPr txBox="1">
            <a:spLocks/>
          </p:cNvSpPr>
          <p:nvPr/>
        </p:nvSpPr>
        <p:spPr>
          <a:xfrm>
            <a:off x="395568" y="1836647"/>
            <a:ext cx="5361214" cy="3161656"/>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latin typeface="+mj-lt"/>
              </a:rPr>
              <a:t>JavaScript is the most popular programming language according to research (e.g., RedMonk, Stack Overflow surveys).
</a:t>
            </a:r>
            <a:r>
              <a:rPr lang="en-US" dirty="0">
                <a:latin typeface="+mj-lt"/>
              </a:rPr>
              <a:t>-</a:t>
            </a:r>
            <a:r>
              <a:rPr lang="hr-HR" dirty="0">
                <a:latin typeface="+mj-lt"/>
              </a:rPr>
              <a:t> Frontend – HTML/CSS manipulation, animations, UI/UX improvements.
</a:t>
            </a:r>
            <a:r>
              <a:rPr lang="en-US" dirty="0">
                <a:latin typeface="+mj-lt"/>
              </a:rPr>
              <a:t>-</a:t>
            </a:r>
            <a:r>
              <a:rPr lang="hr-HR" dirty="0">
                <a:latin typeface="+mj-lt"/>
              </a:rPr>
              <a:t> Backend – Node.js allows JavaScript to run on servers.
</a:t>
            </a:r>
            <a:r>
              <a:rPr lang="en-US" dirty="0">
                <a:latin typeface="+mj-lt"/>
              </a:rPr>
              <a:t>-</a:t>
            </a:r>
            <a:r>
              <a:rPr lang="hr-HR" dirty="0">
                <a:latin typeface="+mj-lt"/>
              </a:rPr>
              <a:t> Mobile apps – React Native allows you to develop mobile apps using JavaScript.</a:t>
            </a:r>
          </a:p>
        </p:txBody>
      </p:sp>
      <p:sp>
        <p:nvSpPr>
          <p:cNvPr id="5" name="Content Placeholder 2">
            <a:extLst>
              <a:ext uri="{FF2B5EF4-FFF2-40B4-BE49-F238E27FC236}">
                <a16:creationId xmlns:a16="http://schemas.microsoft.com/office/drawing/2014/main" id="{92FB6684-25C1-F874-36DF-0A181DB6D123}"/>
              </a:ext>
            </a:extLst>
          </p:cNvPr>
          <p:cNvSpPr txBox="1">
            <a:spLocks/>
          </p:cNvSpPr>
          <p:nvPr/>
        </p:nvSpPr>
        <p:spPr>
          <a:xfrm>
            <a:off x="6190079" y="1848172"/>
            <a:ext cx="5506460" cy="3161656"/>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mj-lt"/>
              </a:rPr>
              <a:t>- Java vs JavaScript? – They have about as much in common as the emperor (car) and carpet.
- JavaScript is an interpreted language – It is executed line by line in the browser.
- Java is a compiled language – It is first compiled into an executable file, then it is run.
- Why "Java" in JavaScript? – In the 90s, the name Java was popular, so Netscape took advantage of that popularity.</a:t>
            </a:r>
            <a:endParaRPr lang="hr-HR" dirty="0">
              <a:latin typeface="+mj-lt"/>
            </a:endParaRPr>
          </a:p>
        </p:txBody>
      </p:sp>
    </p:spTree>
    <p:extLst>
      <p:ext uri="{BB962C8B-B14F-4D97-AF65-F5344CB8AC3E}">
        <p14:creationId xmlns:p14="http://schemas.microsoft.com/office/powerpoint/2010/main" val="1254518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JAVASCRIPT – FIRST STEPS</a:t>
            </a:r>
            <a:endParaRPr lang="hr-HR" dirty="0"/>
          </a:p>
        </p:txBody>
      </p:sp>
      <p:pic>
        <p:nvPicPr>
          <p:cNvPr id="6" name="Picture 5">
            <a:extLst>
              <a:ext uri="{FF2B5EF4-FFF2-40B4-BE49-F238E27FC236}">
                <a16:creationId xmlns:a16="http://schemas.microsoft.com/office/drawing/2014/main" id="{63A04EB7-39F3-6936-7C22-106CFC466525}"/>
              </a:ext>
            </a:extLst>
          </p:cNvPr>
          <p:cNvPicPr>
            <a:picLocks noChangeAspect="1"/>
          </p:cNvPicPr>
          <p:nvPr/>
        </p:nvPicPr>
        <p:blipFill>
          <a:blip r:embed="rId3"/>
          <a:stretch>
            <a:fillRect/>
          </a:stretch>
        </p:blipFill>
        <p:spPr>
          <a:xfrm>
            <a:off x="7013465" y="2184233"/>
            <a:ext cx="3067050" cy="1276350"/>
          </a:xfrm>
          <a:prstGeom prst="rect">
            <a:avLst/>
          </a:prstGeom>
        </p:spPr>
      </p:pic>
      <p:sp>
        <p:nvSpPr>
          <p:cNvPr id="7" name="TextBox 6">
            <a:extLst>
              <a:ext uri="{FF2B5EF4-FFF2-40B4-BE49-F238E27FC236}">
                <a16:creationId xmlns:a16="http://schemas.microsoft.com/office/drawing/2014/main" id="{38A94313-B478-FA68-1983-4D4C6608D908}"/>
              </a:ext>
            </a:extLst>
          </p:cNvPr>
          <p:cNvSpPr txBox="1"/>
          <p:nvPr/>
        </p:nvSpPr>
        <p:spPr>
          <a:xfrm>
            <a:off x="566499" y="2582375"/>
            <a:ext cx="6145618" cy="2554545"/>
          </a:xfrm>
          <a:prstGeom prst="rect">
            <a:avLst/>
          </a:prstGeom>
          <a:noFill/>
        </p:spPr>
        <p:txBody>
          <a:bodyPr wrap="square">
            <a:spAutoFit/>
          </a:bodyPr>
          <a:lstStyle/>
          <a:p>
            <a:r>
              <a:rPr lang="en-US" sz="2000" dirty="0">
                <a:latin typeface="+mj-lt"/>
              </a:rPr>
              <a:t> We can use double ("") or single ('') quotation marks for text.
</a:t>
            </a:r>
            <a:br>
              <a:rPr lang="en-US" sz="2000" dirty="0">
                <a:latin typeface="+mj-lt"/>
              </a:rPr>
            </a:br>
            <a:r>
              <a:rPr lang="en-US" sz="2000" dirty="0">
                <a:latin typeface="+mj-lt"/>
              </a:rPr>
              <a:t> Recommendation: Double quotes for text data in JavaScript.
</a:t>
            </a:r>
            <a:br>
              <a:rPr lang="en-US" sz="2000" dirty="0">
                <a:latin typeface="+mj-lt"/>
              </a:rPr>
            </a:br>
            <a:r>
              <a:rPr lang="en-US" sz="2000" dirty="0">
                <a:latin typeface="+mj-lt"/>
              </a:rPr>
              <a:t> Developers should follow the same writing styles for readability.</a:t>
            </a:r>
            <a:endParaRPr lang="hr-HR" sz="2000" dirty="0">
              <a:latin typeface="+mj-lt"/>
            </a:endParaRPr>
          </a:p>
        </p:txBody>
      </p:sp>
      <p:pic>
        <p:nvPicPr>
          <p:cNvPr id="8" name="Picture 7">
            <a:extLst>
              <a:ext uri="{FF2B5EF4-FFF2-40B4-BE49-F238E27FC236}">
                <a16:creationId xmlns:a16="http://schemas.microsoft.com/office/drawing/2014/main" id="{99C52D3F-A97B-F7C5-A283-0087CB6DC97A}"/>
              </a:ext>
            </a:extLst>
          </p:cNvPr>
          <p:cNvPicPr>
            <a:picLocks noChangeAspect="1"/>
          </p:cNvPicPr>
          <p:nvPr/>
        </p:nvPicPr>
        <p:blipFill>
          <a:blip r:embed="rId4"/>
          <a:stretch>
            <a:fillRect/>
          </a:stretch>
        </p:blipFill>
        <p:spPr>
          <a:xfrm>
            <a:off x="7013465" y="3890962"/>
            <a:ext cx="3608868" cy="703770"/>
          </a:xfrm>
          <a:prstGeom prst="rect">
            <a:avLst/>
          </a:prstGeom>
        </p:spPr>
      </p:pic>
      <p:pic>
        <p:nvPicPr>
          <p:cNvPr id="9" name="Picture 8">
            <a:extLst>
              <a:ext uri="{FF2B5EF4-FFF2-40B4-BE49-F238E27FC236}">
                <a16:creationId xmlns:a16="http://schemas.microsoft.com/office/drawing/2014/main" id="{B5CA90D8-4166-D865-5A3F-C60E9D73FF8E}"/>
              </a:ext>
            </a:extLst>
          </p:cNvPr>
          <p:cNvPicPr>
            <a:picLocks noChangeAspect="1"/>
          </p:cNvPicPr>
          <p:nvPr/>
        </p:nvPicPr>
        <p:blipFill>
          <a:blip r:embed="rId5"/>
          <a:stretch>
            <a:fillRect/>
          </a:stretch>
        </p:blipFill>
        <p:spPr>
          <a:xfrm>
            <a:off x="7013465" y="5048884"/>
            <a:ext cx="3883321" cy="913966"/>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4F58-F0F3-0D3E-DCD6-7DD444C621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3D900B-55EC-DB48-C806-2CC37C4C8040}"/>
              </a:ext>
            </a:extLst>
          </p:cNvPr>
          <p:cNvSpPr>
            <a:spLocks noGrp="1"/>
          </p:cNvSpPr>
          <p:nvPr>
            <p:ph type="title"/>
          </p:nvPr>
        </p:nvSpPr>
        <p:spPr/>
        <p:txBody>
          <a:bodyPr/>
          <a:lstStyle/>
          <a:p>
            <a:r>
              <a:rPr lang="en-US" dirty="0"/>
              <a:t>JAVASCRIPT – INTEGRATION</a:t>
            </a:r>
            <a:endParaRPr lang="hr-HR" dirty="0"/>
          </a:p>
        </p:txBody>
      </p:sp>
      <p:sp>
        <p:nvSpPr>
          <p:cNvPr id="2" name="TextBox 1">
            <a:extLst>
              <a:ext uri="{FF2B5EF4-FFF2-40B4-BE49-F238E27FC236}">
                <a16:creationId xmlns:a16="http://schemas.microsoft.com/office/drawing/2014/main" id="{E65B6EE4-1E3D-9C7B-D1BD-CF7EA3469AC9}"/>
              </a:ext>
            </a:extLst>
          </p:cNvPr>
          <p:cNvSpPr txBox="1"/>
          <p:nvPr/>
        </p:nvSpPr>
        <p:spPr>
          <a:xfrm>
            <a:off x="622122" y="4339004"/>
            <a:ext cx="4873256" cy="1015663"/>
          </a:xfrm>
          <a:prstGeom prst="rect">
            <a:avLst/>
          </a:prstGeom>
          <a:noFill/>
        </p:spPr>
        <p:txBody>
          <a:bodyPr wrap="square">
            <a:spAutoFit/>
          </a:bodyPr>
          <a:lstStyle/>
          <a:p>
            <a:r>
              <a:rPr lang="en-US" sz="2000" dirty="0">
                <a:latin typeface="+mj-lt"/>
              </a:rPr>
              <a:t> Bad practice!
 Difficult to maintain and debugging.
 It's inseparable from HTML.</a:t>
            </a:r>
          </a:p>
        </p:txBody>
      </p:sp>
      <p:pic>
        <p:nvPicPr>
          <p:cNvPr id="4" name="Picture 3">
            <a:extLst>
              <a:ext uri="{FF2B5EF4-FFF2-40B4-BE49-F238E27FC236}">
                <a16:creationId xmlns:a16="http://schemas.microsoft.com/office/drawing/2014/main" id="{245D4B4B-69FE-02CE-1262-F4B3462F047A}"/>
              </a:ext>
            </a:extLst>
          </p:cNvPr>
          <p:cNvPicPr>
            <a:picLocks noChangeAspect="1"/>
          </p:cNvPicPr>
          <p:nvPr/>
        </p:nvPicPr>
        <p:blipFill>
          <a:blip r:embed="rId3"/>
          <a:stretch>
            <a:fillRect/>
          </a:stretch>
        </p:blipFill>
        <p:spPr>
          <a:xfrm>
            <a:off x="718608" y="3139620"/>
            <a:ext cx="4347252" cy="766114"/>
          </a:xfrm>
          <a:prstGeom prst="rect">
            <a:avLst/>
          </a:prstGeom>
        </p:spPr>
      </p:pic>
      <p:pic>
        <p:nvPicPr>
          <p:cNvPr id="5" name="Picture 4">
            <a:extLst>
              <a:ext uri="{FF2B5EF4-FFF2-40B4-BE49-F238E27FC236}">
                <a16:creationId xmlns:a16="http://schemas.microsoft.com/office/drawing/2014/main" id="{5A515736-0860-F099-28F2-3EDAB39FDD5D}"/>
              </a:ext>
            </a:extLst>
          </p:cNvPr>
          <p:cNvPicPr>
            <a:picLocks noChangeAspect="1"/>
          </p:cNvPicPr>
          <p:nvPr/>
        </p:nvPicPr>
        <p:blipFill>
          <a:blip r:embed="rId4"/>
          <a:stretch>
            <a:fillRect/>
          </a:stretch>
        </p:blipFill>
        <p:spPr>
          <a:xfrm>
            <a:off x="6296806" y="2177660"/>
            <a:ext cx="3051280" cy="3263869"/>
          </a:xfrm>
          <a:prstGeom prst="rect">
            <a:avLst/>
          </a:prstGeom>
        </p:spPr>
      </p:pic>
      <p:sp>
        <p:nvSpPr>
          <p:cNvPr id="10" name="TextBox 9">
            <a:extLst>
              <a:ext uri="{FF2B5EF4-FFF2-40B4-BE49-F238E27FC236}">
                <a16:creationId xmlns:a16="http://schemas.microsoft.com/office/drawing/2014/main" id="{1C022867-565F-55BB-ADE1-01B58E891584}"/>
              </a:ext>
            </a:extLst>
          </p:cNvPr>
          <p:cNvSpPr txBox="1"/>
          <p:nvPr/>
        </p:nvSpPr>
        <p:spPr>
          <a:xfrm>
            <a:off x="6096000" y="5645029"/>
            <a:ext cx="4873256" cy="707886"/>
          </a:xfrm>
          <a:prstGeom prst="rect">
            <a:avLst/>
          </a:prstGeom>
          <a:noFill/>
        </p:spPr>
        <p:txBody>
          <a:bodyPr wrap="square">
            <a:spAutoFit/>
          </a:bodyPr>
          <a:lstStyle/>
          <a:p>
            <a:r>
              <a:rPr lang="en-US" sz="2000" dirty="0">
                <a:latin typeface="+mj-lt"/>
              </a:rPr>
              <a:t> Better than inline JavaScript, but still not optimal for larger projects.</a:t>
            </a:r>
          </a:p>
        </p:txBody>
      </p:sp>
      <p:sp>
        <p:nvSpPr>
          <p:cNvPr id="11" name="TextBox 10">
            <a:extLst>
              <a:ext uri="{FF2B5EF4-FFF2-40B4-BE49-F238E27FC236}">
                <a16:creationId xmlns:a16="http://schemas.microsoft.com/office/drawing/2014/main" id="{1D8864DF-4A93-D6E7-2F8E-EB97D0FDF40B}"/>
              </a:ext>
            </a:extLst>
          </p:cNvPr>
          <p:cNvSpPr txBox="1"/>
          <p:nvPr/>
        </p:nvSpPr>
        <p:spPr>
          <a:xfrm>
            <a:off x="718608" y="2275571"/>
            <a:ext cx="1830950" cy="400110"/>
          </a:xfrm>
          <a:prstGeom prst="rect">
            <a:avLst/>
          </a:prstGeom>
          <a:noFill/>
        </p:spPr>
        <p:txBody>
          <a:bodyPr wrap="none" rtlCol="0">
            <a:spAutoFit/>
          </a:bodyPr>
          <a:lstStyle/>
          <a:p>
            <a:r>
              <a:rPr lang="en-US" sz="2000" dirty="0">
                <a:latin typeface="Bahnschrift SemiCondensed" panose="020B0502040204020203" pitchFamily="34" charset="0"/>
              </a:rPr>
              <a:t>Inline </a:t>
            </a:r>
            <a:r>
              <a:rPr lang="en-US" sz="2000" dirty="0" err="1">
                <a:latin typeface="Bahnschrift SemiCondensed" panose="020B0502040204020203" pitchFamily="34" charset="0"/>
              </a:rPr>
              <a:t>Javascript</a:t>
            </a:r>
            <a:endParaRPr lang="hr-HR" sz="2000" dirty="0">
              <a:latin typeface="Bahnschrift SemiCondensed" panose="020B0502040204020203" pitchFamily="34" charset="0"/>
            </a:endParaRPr>
          </a:p>
        </p:txBody>
      </p:sp>
      <p:sp>
        <p:nvSpPr>
          <p:cNvPr id="12" name="TextBox 11">
            <a:extLst>
              <a:ext uri="{FF2B5EF4-FFF2-40B4-BE49-F238E27FC236}">
                <a16:creationId xmlns:a16="http://schemas.microsoft.com/office/drawing/2014/main" id="{5C5172BC-85C5-A170-990E-DF746CBEF950}"/>
              </a:ext>
            </a:extLst>
          </p:cNvPr>
          <p:cNvSpPr txBox="1"/>
          <p:nvPr/>
        </p:nvSpPr>
        <p:spPr>
          <a:xfrm>
            <a:off x="6217113" y="1690688"/>
            <a:ext cx="2063385" cy="400110"/>
          </a:xfrm>
          <a:prstGeom prst="rect">
            <a:avLst/>
          </a:prstGeom>
          <a:noFill/>
        </p:spPr>
        <p:txBody>
          <a:bodyPr wrap="none" rtlCol="0">
            <a:spAutoFit/>
          </a:bodyPr>
          <a:lstStyle/>
          <a:p>
            <a:r>
              <a:rPr lang="en-US" sz="2000" dirty="0">
                <a:latin typeface="Bahnschrift SemiCondensed" panose="020B0502040204020203" pitchFamily="34" charset="0"/>
              </a:rPr>
              <a:t>Internal </a:t>
            </a:r>
            <a:r>
              <a:rPr lang="en-US" sz="2000" dirty="0" err="1">
                <a:latin typeface="Bahnschrift SemiCondensed" panose="020B0502040204020203" pitchFamily="34" charset="0"/>
              </a:rPr>
              <a:t>Javascript</a:t>
            </a:r>
            <a:endParaRPr lang="hr-HR" sz="2000" dirty="0">
              <a:latin typeface="Bahnschrift SemiCondensed" panose="020B0502040204020203" pitchFamily="34" charset="0"/>
            </a:endParaRPr>
          </a:p>
        </p:txBody>
      </p:sp>
    </p:spTree>
    <p:extLst>
      <p:ext uri="{BB962C8B-B14F-4D97-AF65-F5344CB8AC3E}">
        <p14:creationId xmlns:p14="http://schemas.microsoft.com/office/powerpoint/2010/main" val="40747388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C2C47-7523-4703-926A-D0B789C98C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D63CBA-8E68-F0D7-D6E4-98F94B44C793}"/>
              </a:ext>
            </a:extLst>
          </p:cNvPr>
          <p:cNvSpPr>
            <a:spLocks noGrp="1"/>
          </p:cNvSpPr>
          <p:nvPr>
            <p:ph type="title"/>
          </p:nvPr>
        </p:nvSpPr>
        <p:spPr/>
        <p:txBody>
          <a:bodyPr/>
          <a:lstStyle/>
          <a:p>
            <a:r>
              <a:rPr lang="en-US" dirty="0"/>
              <a:t>JAVASCRIPT – INTEGRATION</a:t>
            </a:r>
            <a:endParaRPr lang="hr-HR" dirty="0"/>
          </a:p>
        </p:txBody>
      </p:sp>
      <p:sp>
        <p:nvSpPr>
          <p:cNvPr id="11" name="TextBox 10">
            <a:extLst>
              <a:ext uri="{FF2B5EF4-FFF2-40B4-BE49-F238E27FC236}">
                <a16:creationId xmlns:a16="http://schemas.microsoft.com/office/drawing/2014/main" id="{04754220-F179-BB83-8B68-01B80F137B92}"/>
              </a:ext>
            </a:extLst>
          </p:cNvPr>
          <p:cNvSpPr txBox="1"/>
          <p:nvPr/>
        </p:nvSpPr>
        <p:spPr>
          <a:xfrm>
            <a:off x="718608" y="1848957"/>
            <a:ext cx="2198038" cy="400110"/>
          </a:xfrm>
          <a:prstGeom prst="rect">
            <a:avLst/>
          </a:prstGeom>
          <a:noFill/>
        </p:spPr>
        <p:txBody>
          <a:bodyPr wrap="none" rtlCol="0">
            <a:spAutoFit/>
          </a:bodyPr>
          <a:lstStyle/>
          <a:p>
            <a:r>
              <a:rPr lang="en-US" sz="2000" dirty="0">
                <a:latin typeface="+mj-lt"/>
              </a:rPr>
              <a:t>Extern </a:t>
            </a:r>
            <a:r>
              <a:rPr lang="en-US" sz="2000" dirty="0" err="1">
                <a:latin typeface="+mj-lt"/>
              </a:rPr>
              <a:t>Javascript</a:t>
            </a:r>
            <a:endParaRPr lang="hr-HR" sz="2000" dirty="0">
              <a:latin typeface="+mj-lt"/>
            </a:endParaRPr>
          </a:p>
        </p:txBody>
      </p:sp>
      <p:sp>
        <p:nvSpPr>
          <p:cNvPr id="6" name="TextBox 5">
            <a:extLst>
              <a:ext uri="{FF2B5EF4-FFF2-40B4-BE49-F238E27FC236}">
                <a16:creationId xmlns:a16="http://schemas.microsoft.com/office/drawing/2014/main" id="{124AEAC4-1028-AEC2-2721-23E29C579B55}"/>
              </a:ext>
            </a:extLst>
          </p:cNvPr>
          <p:cNvSpPr txBox="1"/>
          <p:nvPr/>
        </p:nvSpPr>
        <p:spPr>
          <a:xfrm>
            <a:off x="653570" y="4655127"/>
            <a:ext cx="4873256" cy="2246769"/>
          </a:xfrm>
          <a:prstGeom prst="rect">
            <a:avLst/>
          </a:prstGeom>
          <a:noFill/>
        </p:spPr>
        <p:txBody>
          <a:bodyPr wrap="square">
            <a:spAutoFit/>
          </a:bodyPr>
          <a:lstStyle/>
          <a:p>
            <a:r>
              <a:rPr lang="hr-HR" sz="2000" dirty="0">
                <a:latin typeface="+mj-lt"/>
              </a:rPr>
              <a:t> </a:t>
            </a:r>
            <a:r>
              <a:rPr lang="en-US" sz="2000" dirty="0">
                <a:latin typeface="+mj-lt"/>
              </a:rPr>
              <a:t>- </a:t>
            </a:r>
            <a:r>
              <a:rPr lang="hr-HR" sz="2000" dirty="0">
                <a:latin typeface="+mj-lt"/>
              </a:rPr>
              <a:t>Better code organization
 </a:t>
            </a:r>
            <a:r>
              <a:rPr lang="en-US" sz="2000" dirty="0">
                <a:latin typeface="+mj-lt"/>
              </a:rPr>
              <a:t>- </a:t>
            </a:r>
            <a:r>
              <a:rPr lang="hr-HR" sz="2000" dirty="0">
                <a:latin typeface="+mj-lt"/>
              </a:rPr>
              <a:t>Easier maintenance
 </a:t>
            </a:r>
            <a:r>
              <a:rPr lang="en-US" sz="2000" dirty="0">
                <a:latin typeface="+mj-lt"/>
              </a:rPr>
              <a:t>- </a:t>
            </a:r>
            <a:r>
              <a:rPr lang="hr-HR" sz="2000" dirty="0">
                <a:latin typeface="+mj-lt"/>
              </a:rPr>
              <a:t>Better performance
 </a:t>
            </a:r>
            <a:r>
              <a:rPr lang="en-US" sz="2000" dirty="0">
                <a:latin typeface="+mj-lt"/>
              </a:rPr>
              <a:t>- </a:t>
            </a:r>
            <a:r>
              <a:rPr lang="hr-HR" sz="2000" dirty="0">
                <a:latin typeface="+mj-lt"/>
              </a:rPr>
              <a:t>Allows caching, which speeds up page loading
 </a:t>
            </a:r>
            <a:r>
              <a:rPr lang="en-US" sz="2000" dirty="0">
                <a:latin typeface="+mj-lt"/>
              </a:rPr>
              <a:t>- </a:t>
            </a:r>
            <a:r>
              <a:rPr lang="hr-HR" sz="2000" dirty="0">
                <a:latin typeface="+mj-lt"/>
              </a:rPr>
              <a:t>The page works faster by displaying the content first, then running javascript</a:t>
            </a:r>
            <a:endParaRPr lang="en-US" sz="2000" dirty="0">
              <a:latin typeface="+mj-lt"/>
            </a:endParaRPr>
          </a:p>
        </p:txBody>
      </p:sp>
      <p:pic>
        <p:nvPicPr>
          <p:cNvPr id="7" name="Picture 6">
            <a:extLst>
              <a:ext uri="{FF2B5EF4-FFF2-40B4-BE49-F238E27FC236}">
                <a16:creationId xmlns:a16="http://schemas.microsoft.com/office/drawing/2014/main" id="{C71288AF-1C3B-0DED-E17D-1E9CE8C60BE9}"/>
              </a:ext>
            </a:extLst>
          </p:cNvPr>
          <p:cNvPicPr>
            <a:picLocks noChangeAspect="1"/>
          </p:cNvPicPr>
          <p:nvPr/>
        </p:nvPicPr>
        <p:blipFill>
          <a:blip r:embed="rId2"/>
          <a:stretch>
            <a:fillRect/>
          </a:stretch>
        </p:blipFill>
        <p:spPr>
          <a:xfrm>
            <a:off x="838200" y="2358710"/>
            <a:ext cx="3011501" cy="2140579"/>
          </a:xfrm>
          <a:prstGeom prst="rect">
            <a:avLst/>
          </a:prstGeom>
        </p:spPr>
      </p:pic>
      <p:pic>
        <p:nvPicPr>
          <p:cNvPr id="8" name="Picture 7">
            <a:extLst>
              <a:ext uri="{FF2B5EF4-FFF2-40B4-BE49-F238E27FC236}">
                <a16:creationId xmlns:a16="http://schemas.microsoft.com/office/drawing/2014/main" id="{69CE5D6D-AE26-FED8-60DC-CC3EB2374440}"/>
              </a:ext>
            </a:extLst>
          </p:cNvPr>
          <p:cNvPicPr>
            <a:picLocks noChangeAspect="1"/>
          </p:cNvPicPr>
          <p:nvPr/>
        </p:nvPicPr>
        <p:blipFill>
          <a:blip r:embed="rId3"/>
          <a:stretch>
            <a:fillRect/>
          </a:stretch>
        </p:blipFill>
        <p:spPr>
          <a:xfrm>
            <a:off x="6309205" y="2479081"/>
            <a:ext cx="3476625" cy="752475"/>
          </a:xfrm>
          <a:prstGeom prst="rect">
            <a:avLst/>
          </a:prstGeom>
        </p:spPr>
      </p:pic>
      <p:sp>
        <p:nvSpPr>
          <p:cNvPr id="9" name="TextBox 8">
            <a:extLst>
              <a:ext uri="{FF2B5EF4-FFF2-40B4-BE49-F238E27FC236}">
                <a16:creationId xmlns:a16="http://schemas.microsoft.com/office/drawing/2014/main" id="{A2DA6288-CDA6-65A0-A0DA-2475DD7BB97A}"/>
              </a:ext>
            </a:extLst>
          </p:cNvPr>
          <p:cNvSpPr txBox="1"/>
          <p:nvPr/>
        </p:nvSpPr>
        <p:spPr>
          <a:xfrm>
            <a:off x="6186488" y="3839519"/>
            <a:ext cx="4873256" cy="1631216"/>
          </a:xfrm>
          <a:prstGeom prst="rect">
            <a:avLst/>
          </a:prstGeom>
          <a:noFill/>
        </p:spPr>
        <p:txBody>
          <a:bodyPr wrap="square">
            <a:spAutoFit/>
          </a:bodyPr>
          <a:lstStyle/>
          <a:p>
            <a:r>
              <a:rPr lang="en-US" sz="2000" dirty="0">
                <a:latin typeface="+mj-lt"/>
              </a:rPr>
              <a:t>- The JavaScript will run before the HTML is loaded.
- If the script tries to change HTML elements that have not yet been loaded, we will get an error.</a:t>
            </a:r>
          </a:p>
        </p:txBody>
      </p:sp>
      <p:pic>
        <p:nvPicPr>
          <p:cNvPr id="13" name="Picture 12">
            <a:extLst>
              <a:ext uri="{FF2B5EF4-FFF2-40B4-BE49-F238E27FC236}">
                <a16:creationId xmlns:a16="http://schemas.microsoft.com/office/drawing/2014/main" id="{49BDDB29-3A6B-10AF-EE6C-FCD768F6B8FD}"/>
              </a:ext>
            </a:extLst>
          </p:cNvPr>
          <p:cNvPicPr>
            <a:picLocks noChangeAspect="1"/>
          </p:cNvPicPr>
          <p:nvPr/>
        </p:nvPicPr>
        <p:blipFill>
          <a:blip r:embed="rId4"/>
          <a:stretch>
            <a:fillRect/>
          </a:stretch>
        </p:blipFill>
        <p:spPr>
          <a:xfrm>
            <a:off x="6309205" y="3318050"/>
            <a:ext cx="3867150" cy="352425"/>
          </a:xfrm>
          <a:prstGeom prst="rect">
            <a:avLst/>
          </a:prstGeom>
        </p:spPr>
      </p:pic>
    </p:spTree>
    <p:extLst>
      <p:ext uri="{BB962C8B-B14F-4D97-AF65-F5344CB8AC3E}">
        <p14:creationId xmlns:p14="http://schemas.microsoft.com/office/powerpoint/2010/main" val="219057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89180-3764-8F72-5D87-E5EBE10BD8EF}"/>
              </a:ext>
            </a:extLst>
          </p:cNvPr>
          <p:cNvSpPr>
            <a:spLocks noGrp="1"/>
          </p:cNvSpPr>
          <p:nvPr>
            <p:ph type="title"/>
          </p:nvPr>
        </p:nvSpPr>
        <p:spPr/>
        <p:txBody>
          <a:bodyPr/>
          <a:lstStyle/>
          <a:p>
            <a:endParaRPr lang="hr-HR"/>
          </a:p>
        </p:txBody>
      </p:sp>
      <p:sp>
        <p:nvSpPr>
          <p:cNvPr id="5" name="Content Placeholder 4">
            <a:extLst>
              <a:ext uri="{FF2B5EF4-FFF2-40B4-BE49-F238E27FC236}">
                <a16:creationId xmlns:a16="http://schemas.microsoft.com/office/drawing/2014/main" id="{D0C8618D-4D45-949C-C7EE-32D4EEA640B4}"/>
              </a:ext>
            </a:extLst>
          </p:cNvPr>
          <p:cNvSpPr>
            <a:spLocks noGrp="1"/>
          </p:cNvSpPr>
          <p:nvPr>
            <p:ph idx="1"/>
          </p:nvPr>
        </p:nvSpPr>
        <p:spPr/>
        <p:txBody>
          <a:bodyPr/>
          <a:lstStyle/>
          <a:p>
            <a:pPr>
              <a:buFont typeface="Arial" panose="020B0604020202020204" pitchFamily="34" charset="0"/>
              <a:buChar char="•"/>
            </a:pPr>
            <a:r>
              <a:rPr lang="en-US" dirty="0"/>
              <a:t>GitHub Docs – </a:t>
            </a:r>
            <a:r>
              <a:rPr lang="en-US" dirty="0">
                <a:hlinkClick r:id="rId2"/>
              </a:rPr>
              <a:t>Hello World Tutorial</a:t>
            </a:r>
            <a:endParaRPr lang="en-US" dirty="0"/>
          </a:p>
          <a:p>
            <a:pPr>
              <a:buFont typeface="Arial" panose="020B0604020202020204" pitchFamily="34" charset="0"/>
              <a:buChar char="•"/>
            </a:pPr>
            <a:r>
              <a:rPr lang="en-US" dirty="0"/>
              <a:t>Git SCM – </a:t>
            </a:r>
            <a:r>
              <a:rPr lang="en-US" dirty="0">
                <a:hlinkClick r:id="rId3"/>
              </a:rPr>
              <a:t>Cloning a Repository</a:t>
            </a:r>
            <a:endParaRPr lang="en-US" dirty="0"/>
          </a:p>
          <a:p>
            <a:pPr>
              <a:buFont typeface="Arial" panose="020B0604020202020204" pitchFamily="34" charset="0"/>
              <a:buChar char="•"/>
            </a:pPr>
            <a:r>
              <a:rPr lang="en-US" i="1" dirty="0"/>
              <a:t>Version Control with Git</a:t>
            </a:r>
            <a:r>
              <a:rPr lang="en-US" dirty="0"/>
              <a:t> by Jon </a:t>
            </a:r>
            <a:r>
              <a:rPr lang="en-US" dirty="0" err="1"/>
              <a:t>Loeliger</a:t>
            </a:r>
            <a:r>
              <a:rPr lang="en-US" dirty="0"/>
              <a:t> and Matthew McCullough</a:t>
            </a:r>
          </a:p>
          <a:p>
            <a:pPr>
              <a:buFont typeface="Arial" panose="020B0604020202020204" pitchFamily="34" charset="0"/>
              <a:buChar char="•"/>
            </a:pPr>
            <a:r>
              <a:rPr lang="en-US" i="1" dirty="0"/>
              <a:t>Git Magic</a:t>
            </a:r>
            <a:r>
              <a:rPr lang="en-US" dirty="0"/>
              <a:t> by Ben Lynn (free online book)</a:t>
            </a:r>
          </a:p>
          <a:p>
            <a:endParaRPr lang="hr-HR" dirty="0"/>
          </a:p>
        </p:txBody>
      </p:sp>
    </p:spTree>
    <p:extLst>
      <p:ext uri="{BB962C8B-B14F-4D97-AF65-F5344CB8AC3E}">
        <p14:creationId xmlns:p14="http://schemas.microsoft.com/office/powerpoint/2010/main" val="22537393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73E7C-DD4B-3C74-61CF-A97EC43485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7DB788-9E6C-416D-B982-A3AE80962264}"/>
              </a:ext>
            </a:extLst>
          </p:cNvPr>
          <p:cNvSpPr>
            <a:spLocks noGrp="1"/>
          </p:cNvSpPr>
          <p:nvPr>
            <p:ph type="title"/>
          </p:nvPr>
        </p:nvSpPr>
        <p:spPr/>
        <p:txBody>
          <a:bodyPr/>
          <a:lstStyle/>
          <a:p>
            <a:r>
              <a:rPr lang="en-US" dirty="0"/>
              <a:t>JAVASCRIPT – INTEGRATION</a:t>
            </a:r>
            <a:endParaRPr lang="hr-HR" dirty="0"/>
          </a:p>
        </p:txBody>
      </p:sp>
      <p:sp>
        <p:nvSpPr>
          <p:cNvPr id="12" name="TextBox 11">
            <a:extLst>
              <a:ext uri="{FF2B5EF4-FFF2-40B4-BE49-F238E27FC236}">
                <a16:creationId xmlns:a16="http://schemas.microsoft.com/office/drawing/2014/main" id="{1BD0F8FE-6982-063B-D53C-0FAF3E6E3089}"/>
              </a:ext>
            </a:extLst>
          </p:cNvPr>
          <p:cNvSpPr txBox="1"/>
          <p:nvPr/>
        </p:nvSpPr>
        <p:spPr>
          <a:xfrm>
            <a:off x="7854453" y="2003033"/>
            <a:ext cx="6145618" cy="400110"/>
          </a:xfrm>
          <a:prstGeom prst="rect">
            <a:avLst/>
          </a:prstGeom>
          <a:noFill/>
        </p:spPr>
        <p:txBody>
          <a:bodyPr wrap="square">
            <a:spAutoFit/>
          </a:bodyPr>
          <a:lstStyle/>
          <a:p>
            <a:r>
              <a:rPr lang="en-US" sz="2000" dirty="0">
                <a:latin typeface="+mj-lt"/>
              </a:rPr>
              <a:t>Exercise</a:t>
            </a:r>
            <a:endParaRPr lang="hr-HR" sz="2000" dirty="0">
              <a:latin typeface="+mj-lt"/>
            </a:endParaRPr>
          </a:p>
        </p:txBody>
      </p:sp>
      <p:pic>
        <p:nvPicPr>
          <p:cNvPr id="14" name="Picture 13">
            <a:extLst>
              <a:ext uri="{FF2B5EF4-FFF2-40B4-BE49-F238E27FC236}">
                <a16:creationId xmlns:a16="http://schemas.microsoft.com/office/drawing/2014/main" id="{1F0129A7-9D72-99C8-1295-F353D400602E}"/>
              </a:ext>
            </a:extLst>
          </p:cNvPr>
          <p:cNvPicPr>
            <a:picLocks noChangeAspect="1"/>
          </p:cNvPicPr>
          <p:nvPr/>
        </p:nvPicPr>
        <p:blipFill>
          <a:blip r:embed="rId3"/>
          <a:stretch>
            <a:fillRect/>
          </a:stretch>
        </p:blipFill>
        <p:spPr>
          <a:xfrm>
            <a:off x="7931760" y="2422133"/>
            <a:ext cx="2952750" cy="952500"/>
          </a:xfrm>
          <a:prstGeom prst="rect">
            <a:avLst/>
          </a:prstGeom>
        </p:spPr>
      </p:pic>
      <p:sp>
        <p:nvSpPr>
          <p:cNvPr id="15" name="TextBox 14">
            <a:extLst>
              <a:ext uri="{FF2B5EF4-FFF2-40B4-BE49-F238E27FC236}">
                <a16:creationId xmlns:a16="http://schemas.microsoft.com/office/drawing/2014/main" id="{44B0D06B-27AA-E908-4DA3-32678F78CAFE}"/>
              </a:ext>
            </a:extLst>
          </p:cNvPr>
          <p:cNvSpPr txBox="1"/>
          <p:nvPr/>
        </p:nvSpPr>
        <p:spPr>
          <a:xfrm>
            <a:off x="7835987" y="4608827"/>
            <a:ext cx="3630575" cy="1631216"/>
          </a:xfrm>
          <a:prstGeom prst="rect">
            <a:avLst/>
          </a:prstGeom>
          <a:noFill/>
        </p:spPr>
        <p:txBody>
          <a:bodyPr wrap="square">
            <a:spAutoFit/>
          </a:bodyPr>
          <a:lstStyle/>
          <a:p>
            <a:r>
              <a:rPr lang="en-US" sz="2000" dirty="0">
                <a:latin typeface="+mj-lt"/>
              </a:rPr>
              <a:t>- They allow us to use the data in the program correctly.
- They prevent errors – we cannot, for example, add a string and a number:</a:t>
            </a:r>
            <a:endParaRPr lang="hr-HR" sz="2000" dirty="0">
              <a:latin typeface="+mj-lt"/>
            </a:endParaRPr>
          </a:p>
        </p:txBody>
      </p:sp>
      <p:sp>
        <p:nvSpPr>
          <p:cNvPr id="17" name="TextBox 16">
            <a:extLst>
              <a:ext uri="{FF2B5EF4-FFF2-40B4-BE49-F238E27FC236}">
                <a16:creationId xmlns:a16="http://schemas.microsoft.com/office/drawing/2014/main" id="{E248A64A-D04E-9A1F-410C-007FAC7625A2}"/>
              </a:ext>
            </a:extLst>
          </p:cNvPr>
          <p:cNvSpPr txBox="1"/>
          <p:nvPr/>
        </p:nvSpPr>
        <p:spPr>
          <a:xfrm>
            <a:off x="237718" y="2187699"/>
            <a:ext cx="6145618" cy="400110"/>
          </a:xfrm>
          <a:prstGeom prst="rect">
            <a:avLst/>
          </a:prstGeom>
          <a:noFill/>
        </p:spPr>
        <p:txBody>
          <a:bodyPr wrap="square">
            <a:spAutoFit/>
          </a:bodyPr>
          <a:lstStyle/>
          <a:p>
            <a:r>
              <a:rPr lang="hr-HR" sz="2000" dirty="0">
                <a:latin typeface="+mj-lt"/>
              </a:rPr>
              <a:t> </a:t>
            </a:r>
            <a:r>
              <a:rPr lang="en-US" sz="2000" dirty="0">
                <a:latin typeface="+mj-lt"/>
              </a:rPr>
              <a:t>String</a:t>
            </a:r>
            <a:endParaRPr lang="hr-HR" sz="2000" dirty="0">
              <a:latin typeface="+mj-lt"/>
            </a:endParaRPr>
          </a:p>
        </p:txBody>
      </p:sp>
      <p:sp>
        <p:nvSpPr>
          <p:cNvPr id="18" name="TextBox 17">
            <a:extLst>
              <a:ext uri="{FF2B5EF4-FFF2-40B4-BE49-F238E27FC236}">
                <a16:creationId xmlns:a16="http://schemas.microsoft.com/office/drawing/2014/main" id="{5143B691-9EFD-1DCD-A124-5B6807773EEA}"/>
              </a:ext>
            </a:extLst>
          </p:cNvPr>
          <p:cNvSpPr txBox="1"/>
          <p:nvPr/>
        </p:nvSpPr>
        <p:spPr>
          <a:xfrm>
            <a:off x="237718" y="4143215"/>
            <a:ext cx="6145618" cy="400110"/>
          </a:xfrm>
          <a:prstGeom prst="rect">
            <a:avLst/>
          </a:prstGeom>
          <a:noFill/>
        </p:spPr>
        <p:txBody>
          <a:bodyPr wrap="square">
            <a:spAutoFit/>
          </a:bodyPr>
          <a:lstStyle/>
          <a:p>
            <a:r>
              <a:rPr lang="hr-HR" sz="2000" dirty="0">
                <a:latin typeface="+mj-lt"/>
              </a:rPr>
              <a:t> </a:t>
            </a:r>
            <a:r>
              <a:rPr lang="en-US" sz="2000" dirty="0">
                <a:latin typeface="+mj-lt"/>
              </a:rPr>
              <a:t>Boolean (true/false)</a:t>
            </a:r>
            <a:endParaRPr lang="hr-HR" sz="2000" dirty="0">
              <a:latin typeface="+mj-lt"/>
            </a:endParaRPr>
          </a:p>
        </p:txBody>
      </p:sp>
      <p:sp>
        <p:nvSpPr>
          <p:cNvPr id="19" name="TextBox 18">
            <a:extLst>
              <a:ext uri="{FF2B5EF4-FFF2-40B4-BE49-F238E27FC236}">
                <a16:creationId xmlns:a16="http://schemas.microsoft.com/office/drawing/2014/main" id="{349318E4-5AC4-4880-218C-D46B24AB5938}"/>
              </a:ext>
            </a:extLst>
          </p:cNvPr>
          <p:cNvSpPr txBox="1"/>
          <p:nvPr/>
        </p:nvSpPr>
        <p:spPr>
          <a:xfrm>
            <a:off x="237718" y="5295580"/>
            <a:ext cx="6145618" cy="400110"/>
          </a:xfrm>
          <a:prstGeom prst="rect">
            <a:avLst/>
          </a:prstGeom>
          <a:noFill/>
        </p:spPr>
        <p:txBody>
          <a:bodyPr wrap="square">
            <a:spAutoFit/>
          </a:bodyPr>
          <a:lstStyle/>
          <a:p>
            <a:r>
              <a:rPr lang="hr-HR" sz="2000" dirty="0">
                <a:latin typeface="+mj-lt"/>
              </a:rPr>
              <a:t> </a:t>
            </a:r>
            <a:r>
              <a:rPr lang="en-US" sz="2000" dirty="0">
                <a:latin typeface="+mj-lt"/>
              </a:rPr>
              <a:t>How the browser recognizes</a:t>
            </a:r>
            <a:endParaRPr lang="hr-HR" sz="2000" dirty="0">
              <a:latin typeface="+mj-lt"/>
            </a:endParaRPr>
          </a:p>
        </p:txBody>
      </p:sp>
      <p:sp>
        <p:nvSpPr>
          <p:cNvPr id="20" name="TextBox 19">
            <a:extLst>
              <a:ext uri="{FF2B5EF4-FFF2-40B4-BE49-F238E27FC236}">
                <a16:creationId xmlns:a16="http://schemas.microsoft.com/office/drawing/2014/main" id="{6B7B0D85-0705-8F58-0BB2-C61B7542F0C3}"/>
              </a:ext>
            </a:extLst>
          </p:cNvPr>
          <p:cNvSpPr txBox="1"/>
          <p:nvPr/>
        </p:nvSpPr>
        <p:spPr>
          <a:xfrm>
            <a:off x="289855" y="3205171"/>
            <a:ext cx="6145618" cy="400110"/>
          </a:xfrm>
          <a:prstGeom prst="rect">
            <a:avLst/>
          </a:prstGeom>
          <a:noFill/>
        </p:spPr>
        <p:txBody>
          <a:bodyPr wrap="square">
            <a:spAutoFit/>
          </a:bodyPr>
          <a:lstStyle/>
          <a:p>
            <a:r>
              <a:rPr lang="en-US" sz="2000" dirty="0">
                <a:latin typeface="+mj-lt"/>
              </a:rPr>
              <a:t>Numbers</a:t>
            </a:r>
            <a:endParaRPr lang="hr-HR" sz="2000" dirty="0">
              <a:latin typeface="+mj-lt"/>
            </a:endParaRPr>
          </a:p>
        </p:txBody>
      </p:sp>
      <p:pic>
        <p:nvPicPr>
          <p:cNvPr id="30" name="Picture 29">
            <a:extLst>
              <a:ext uri="{FF2B5EF4-FFF2-40B4-BE49-F238E27FC236}">
                <a16:creationId xmlns:a16="http://schemas.microsoft.com/office/drawing/2014/main" id="{C3DE62CD-7012-1CD8-AE11-DB37809BEB68}"/>
              </a:ext>
            </a:extLst>
          </p:cNvPr>
          <p:cNvPicPr>
            <a:picLocks noChangeAspect="1"/>
          </p:cNvPicPr>
          <p:nvPr/>
        </p:nvPicPr>
        <p:blipFill>
          <a:blip r:embed="rId4"/>
          <a:stretch>
            <a:fillRect/>
          </a:stretch>
        </p:blipFill>
        <p:spPr>
          <a:xfrm>
            <a:off x="3927466" y="2126854"/>
            <a:ext cx="3152775" cy="447675"/>
          </a:xfrm>
          <a:prstGeom prst="rect">
            <a:avLst/>
          </a:prstGeom>
        </p:spPr>
      </p:pic>
      <p:pic>
        <p:nvPicPr>
          <p:cNvPr id="32" name="Picture 31">
            <a:extLst>
              <a:ext uri="{FF2B5EF4-FFF2-40B4-BE49-F238E27FC236}">
                <a16:creationId xmlns:a16="http://schemas.microsoft.com/office/drawing/2014/main" id="{D0E21F80-3F9F-95D7-CE13-1726A19BE3BE}"/>
              </a:ext>
            </a:extLst>
          </p:cNvPr>
          <p:cNvPicPr>
            <a:picLocks noChangeAspect="1"/>
          </p:cNvPicPr>
          <p:nvPr/>
        </p:nvPicPr>
        <p:blipFill>
          <a:blip r:embed="rId5"/>
          <a:stretch>
            <a:fillRect/>
          </a:stretch>
        </p:blipFill>
        <p:spPr>
          <a:xfrm>
            <a:off x="3929521" y="3021430"/>
            <a:ext cx="2695575" cy="590550"/>
          </a:xfrm>
          <a:prstGeom prst="rect">
            <a:avLst/>
          </a:prstGeom>
        </p:spPr>
      </p:pic>
      <p:pic>
        <p:nvPicPr>
          <p:cNvPr id="34" name="Picture 33">
            <a:extLst>
              <a:ext uri="{FF2B5EF4-FFF2-40B4-BE49-F238E27FC236}">
                <a16:creationId xmlns:a16="http://schemas.microsoft.com/office/drawing/2014/main" id="{14491BDF-5DA6-3A69-9450-F93BA9D827A9}"/>
              </a:ext>
            </a:extLst>
          </p:cNvPr>
          <p:cNvPicPr>
            <a:picLocks noChangeAspect="1"/>
          </p:cNvPicPr>
          <p:nvPr/>
        </p:nvPicPr>
        <p:blipFill>
          <a:blip r:embed="rId6"/>
          <a:stretch>
            <a:fillRect/>
          </a:stretch>
        </p:blipFill>
        <p:spPr>
          <a:xfrm>
            <a:off x="3927466" y="4094442"/>
            <a:ext cx="2495550" cy="638175"/>
          </a:xfrm>
          <a:prstGeom prst="rect">
            <a:avLst/>
          </a:prstGeom>
        </p:spPr>
      </p:pic>
      <p:pic>
        <p:nvPicPr>
          <p:cNvPr id="36" name="Picture 35">
            <a:extLst>
              <a:ext uri="{FF2B5EF4-FFF2-40B4-BE49-F238E27FC236}">
                <a16:creationId xmlns:a16="http://schemas.microsoft.com/office/drawing/2014/main" id="{6E4271E5-EB13-40CD-9C9E-10D23556BB04}"/>
              </a:ext>
            </a:extLst>
          </p:cNvPr>
          <p:cNvPicPr>
            <a:picLocks noChangeAspect="1"/>
          </p:cNvPicPr>
          <p:nvPr/>
        </p:nvPicPr>
        <p:blipFill>
          <a:blip r:embed="rId7"/>
          <a:stretch>
            <a:fillRect/>
          </a:stretch>
        </p:blipFill>
        <p:spPr>
          <a:xfrm>
            <a:off x="4356014" y="5308156"/>
            <a:ext cx="2390775" cy="790575"/>
          </a:xfrm>
          <a:prstGeom prst="rect">
            <a:avLst/>
          </a:prstGeom>
        </p:spPr>
      </p:pic>
      <p:pic>
        <p:nvPicPr>
          <p:cNvPr id="38" name="Picture 37">
            <a:extLst>
              <a:ext uri="{FF2B5EF4-FFF2-40B4-BE49-F238E27FC236}">
                <a16:creationId xmlns:a16="http://schemas.microsoft.com/office/drawing/2014/main" id="{88C3384D-D110-E1BA-7B36-50C23BA80A9F}"/>
              </a:ext>
            </a:extLst>
          </p:cNvPr>
          <p:cNvPicPr>
            <a:picLocks noChangeAspect="1"/>
          </p:cNvPicPr>
          <p:nvPr/>
        </p:nvPicPr>
        <p:blipFill>
          <a:blip r:embed="rId8"/>
          <a:stretch>
            <a:fillRect/>
          </a:stretch>
        </p:blipFill>
        <p:spPr>
          <a:xfrm>
            <a:off x="7931760" y="3467625"/>
            <a:ext cx="4000500" cy="847725"/>
          </a:xfrm>
          <a:prstGeom prst="rect">
            <a:avLst/>
          </a:prstGeom>
        </p:spPr>
      </p:pic>
    </p:spTree>
    <p:extLst>
      <p:ext uri="{BB962C8B-B14F-4D97-AF65-F5344CB8AC3E}">
        <p14:creationId xmlns:p14="http://schemas.microsoft.com/office/powerpoint/2010/main" val="1462269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7D873-4F82-340C-8297-A40CE8EFDB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BF4A2-C023-D146-05AD-33F7CC47E475}"/>
              </a:ext>
            </a:extLst>
          </p:cNvPr>
          <p:cNvSpPr>
            <a:spLocks noGrp="1"/>
          </p:cNvSpPr>
          <p:nvPr>
            <p:ph type="title"/>
          </p:nvPr>
        </p:nvSpPr>
        <p:spPr/>
        <p:txBody>
          <a:bodyPr/>
          <a:lstStyle/>
          <a:p>
            <a:r>
              <a:rPr lang="en-US" dirty="0"/>
              <a:t>JAVASCRIPT – VARIABLE</a:t>
            </a:r>
            <a:endParaRPr lang="hr-HR" dirty="0"/>
          </a:p>
        </p:txBody>
      </p:sp>
      <p:grpSp>
        <p:nvGrpSpPr>
          <p:cNvPr id="2" name="Group 1">
            <a:extLst>
              <a:ext uri="{FF2B5EF4-FFF2-40B4-BE49-F238E27FC236}">
                <a16:creationId xmlns:a16="http://schemas.microsoft.com/office/drawing/2014/main" id="{F213DCEC-5449-F365-E895-FC43EC9CFA57}"/>
              </a:ext>
            </a:extLst>
          </p:cNvPr>
          <p:cNvGrpSpPr/>
          <p:nvPr/>
        </p:nvGrpSpPr>
        <p:grpSpPr>
          <a:xfrm>
            <a:off x="838200" y="3843336"/>
            <a:ext cx="6145618" cy="963136"/>
            <a:chOff x="517451" y="2209659"/>
            <a:chExt cx="6145618" cy="963136"/>
          </a:xfrm>
        </p:grpSpPr>
        <p:sp>
          <p:nvSpPr>
            <p:cNvPr id="4" name="TextBox 3">
              <a:extLst>
                <a:ext uri="{FF2B5EF4-FFF2-40B4-BE49-F238E27FC236}">
                  <a16:creationId xmlns:a16="http://schemas.microsoft.com/office/drawing/2014/main" id="{B1F7AC4D-E349-EE96-6ECA-76BF1B8FE91A}"/>
                </a:ext>
              </a:extLst>
            </p:cNvPr>
            <p:cNvSpPr txBox="1"/>
            <p:nvPr/>
          </p:nvSpPr>
          <p:spPr>
            <a:xfrm>
              <a:off x="517451" y="2209659"/>
              <a:ext cx="6145618" cy="400110"/>
            </a:xfrm>
            <a:prstGeom prst="rect">
              <a:avLst/>
            </a:prstGeom>
            <a:noFill/>
          </p:spPr>
          <p:txBody>
            <a:bodyPr wrap="square">
              <a:spAutoFit/>
            </a:bodyPr>
            <a:lstStyle/>
            <a:p>
              <a:r>
                <a:rPr lang="hr-HR" sz="2000" dirty="0">
                  <a:latin typeface="+mj-lt"/>
                </a:rPr>
                <a:t> </a:t>
              </a:r>
              <a:r>
                <a:rPr lang="en-US" sz="2000" dirty="0">
                  <a:latin typeface="+mj-lt"/>
                </a:rPr>
                <a:t>Declaration</a:t>
              </a:r>
            </a:p>
          </p:txBody>
        </p:sp>
        <p:pic>
          <p:nvPicPr>
            <p:cNvPr id="5" name="Picture 4">
              <a:extLst>
                <a:ext uri="{FF2B5EF4-FFF2-40B4-BE49-F238E27FC236}">
                  <a16:creationId xmlns:a16="http://schemas.microsoft.com/office/drawing/2014/main" id="{13AEADA7-A422-34E0-540E-00270D43C43E}"/>
                </a:ext>
              </a:extLst>
            </p:cNvPr>
            <p:cNvPicPr>
              <a:picLocks noChangeAspect="1"/>
            </p:cNvPicPr>
            <p:nvPr/>
          </p:nvPicPr>
          <p:blipFill>
            <a:blip r:embed="rId3"/>
            <a:stretch>
              <a:fillRect/>
            </a:stretch>
          </p:blipFill>
          <p:spPr>
            <a:xfrm>
              <a:off x="645042" y="2609769"/>
              <a:ext cx="2734708" cy="563026"/>
            </a:xfrm>
            <a:prstGeom prst="rect">
              <a:avLst/>
            </a:prstGeom>
          </p:spPr>
        </p:pic>
      </p:grpSp>
      <p:grpSp>
        <p:nvGrpSpPr>
          <p:cNvPr id="6" name="Group 5">
            <a:extLst>
              <a:ext uri="{FF2B5EF4-FFF2-40B4-BE49-F238E27FC236}">
                <a16:creationId xmlns:a16="http://schemas.microsoft.com/office/drawing/2014/main" id="{1DB4C0A8-E088-66D5-1735-18DC91E73F93}"/>
              </a:ext>
            </a:extLst>
          </p:cNvPr>
          <p:cNvGrpSpPr/>
          <p:nvPr/>
        </p:nvGrpSpPr>
        <p:grpSpPr>
          <a:xfrm>
            <a:off x="7270995" y="3573634"/>
            <a:ext cx="4921005" cy="1192971"/>
            <a:chOff x="7838411" y="2047543"/>
            <a:chExt cx="3771900" cy="914400"/>
          </a:xfrm>
        </p:grpSpPr>
        <p:pic>
          <p:nvPicPr>
            <p:cNvPr id="7" name="Picture 6">
              <a:extLst>
                <a:ext uri="{FF2B5EF4-FFF2-40B4-BE49-F238E27FC236}">
                  <a16:creationId xmlns:a16="http://schemas.microsoft.com/office/drawing/2014/main" id="{E8C05283-E1C6-3C1E-1462-C6036150BAFC}"/>
                </a:ext>
              </a:extLst>
            </p:cNvPr>
            <p:cNvPicPr>
              <a:picLocks noChangeAspect="1"/>
            </p:cNvPicPr>
            <p:nvPr/>
          </p:nvPicPr>
          <p:blipFill>
            <a:blip r:embed="rId4"/>
            <a:stretch>
              <a:fillRect/>
            </a:stretch>
          </p:blipFill>
          <p:spPr>
            <a:xfrm>
              <a:off x="7838411" y="2485693"/>
              <a:ext cx="3771900" cy="476250"/>
            </a:xfrm>
            <a:prstGeom prst="rect">
              <a:avLst/>
            </a:prstGeom>
          </p:spPr>
        </p:pic>
        <p:pic>
          <p:nvPicPr>
            <p:cNvPr id="8" name="Picture 7">
              <a:extLst>
                <a:ext uri="{FF2B5EF4-FFF2-40B4-BE49-F238E27FC236}">
                  <a16:creationId xmlns:a16="http://schemas.microsoft.com/office/drawing/2014/main" id="{5DCED06D-8C0A-2C2E-B253-20C6CFEE2041}"/>
                </a:ext>
              </a:extLst>
            </p:cNvPr>
            <p:cNvPicPr>
              <a:picLocks noChangeAspect="1"/>
            </p:cNvPicPr>
            <p:nvPr/>
          </p:nvPicPr>
          <p:blipFill>
            <a:blip r:embed="rId5"/>
            <a:stretch>
              <a:fillRect/>
            </a:stretch>
          </p:blipFill>
          <p:spPr>
            <a:xfrm>
              <a:off x="7838411" y="2047543"/>
              <a:ext cx="3038475" cy="438150"/>
            </a:xfrm>
            <a:prstGeom prst="rect">
              <a:avLst/>
            </a:prstGeom>
          </p:spPr>
        </p:pic>
      </p:grpSp>
      <p:sp>
        <p:nvSpPr>
          <p:cNvPr id="10" name="TextBox 9">
            <a:extLst>
              <a:ext uri="{FF2B5EF4-FFF2-40B4-BE49-F238E27FC236}">
                <a16:creationId xmlns:a16="http://schemas.microsoft.com/office/drawing/2014/main" id="{2479EEAC-1002-5986-22F0-33E22BFC209A}"/>
              </a:ext>
            </a:extLst>
          </p:cNvPr>
          <p:cNvSpPr txBox="1"/>
          <p:nvPr/>
        </p:nvSpPr>
        <p:spPr>
          <a:xfrm>
            <a:off x="7246659" y="2952295"/>
            <a:ext cx="6145618" cy="400110"/>
          </a:xfrm>
          <a:prstGeom prst="rect">
            <a:avLst/>
          </a:prstGeom>
          <a:noFill/>
        </p:spPr>
        <p:txBody>
          <a:bodyPr wrap="square">
            <a:spAutoFit/>
          </a:bodyPr>
          <a:lstStyle/>
          <a:p>
            <a:r>
              <a:rPr lang="en-US" sz="2000" dirty="0">
                <a:latin typeface="+mj-lt"/>
              </a:rPr>
              <a:t>Exercise</a:t>
            </a:r>
            <a:endParaRPr lang="hr-HR" sz="2000" dirty="0">
              <a:latin typeface="+mj-lt"/>
            </a:endParaRPr>
          </a:p>
        </p:txBody>
      </p:sp>
      <p:sp>
        <p:nvSpPr>
          <p:cNvPr id="11" name="TextBox 10">
            <a:extLst>
              <a:ext uri="{FF2B5EF4-FFF2-40B4-BE49-F238E27FC236}">
                <a16:creationId xmlns:a16="http://schemas.microsoft.com/office/drawing/2014/main" id="{3275AB05-B13B-1FFD-AE77-388B7744F948}"/>
              </a:ext>
            </a:extLst>
          </p:cNvPr>
          <p:cNvSpPr txBox="1"/>
          <p:nvPr/>
        </p:nvSpPr>
        <p:spPr>
          <a:xfrm>
            <a:off x="838200" y="4870557"/>
            <a:ext cx="6145618" cy="400110"/>
          </a:xfrm>
          <a:prstGeom prst="rect">
            <a:avLst/>
          </a:prstGeom>
          <a:noFill/>
        </p:spPr>
        <p:txBody>
          <a:bodyPr wrap="square">
            <a:spAutoFit/>
          </a:bodyPr>
          <a:lstStyle/>
          <a:p>
            <a:r>
              <a:rPr lang="hr-HR" sz="2000" dirty="0">
                <a:latin typeface="+mj-lt"/>
              </a:rPr>
              <a:t> Change in value</a:t>
            </a:r>
            <a:endParaRPr lang="en-US" sz="2000" dirty="0">
              <a:latin typeface="+mj-lt"/>
            </a:endParaRPr>
          </a:p>
        </p:txBody>
      </p:sp>
      <p:sp>
        <p:nvSpPr>
          <p:cNvPr id="13" name="TextBox 12">
            <a:extLst>
              <a:ext uri="{FF2B5EF4-FFF2-40B4-BE49-F238E27FC236}">
                <a16:creationId xmlns:a16="http://schemas.microsoft.com/office/drawing/2014/main" id="{0C468818-1718-2F5C-7AB1-03F1A80D07A7}"/>
              </a:ext>
            </a:extLst>
          </p:cNvPr>
          <p:cNvSpPr txBox="1"/>
          <p:nvPr/>
        </p:nvSpPr>
        <p:spPr>
          <a:xfrm>
            <a:off x="838200" y="2147830"/>
            <a:ext cx="6145618" cy="1631216"/>
          </a:xfrm>
          <a:prstGeom prst="rect">
            <a:avLst/>
          </a:prstGeom>
          <a:noFill/>
        </p:spPr>
        <p:txBody>
          <a:bodyPr wrap="square">
            <a:spAutoFit/>
          </a:bodyPr>
          <a:lstStyle/>
          <a:p>
            <a:r>
              <a:rPr lang="en-US" sz="2000" dirty="0">
                <a:latin typeface="+mj-lt"/>
              </a:rPr>
              <a:t>- They allow data to be reused without repeating the code.</a:t>
            </a:r>
            <a:br>
              <a:rPr lang="en-US" sz="2000" dirty="0">
                <a:latin typeface="+mj-lt"/>
              </a:rPr>
            </a:br>
            <a:r>
              <a:rPr lang="en-US" sz="2000" dirty="0">
                <a:latin typeface="+mj-lt"/>
              </a:rPr>
              <a:t>- They help organize the program.</a:t>
            </a:r>
            <a:br>
              <a:rPr lang="en-US" sz="2000" dirty="0">
                <a:latin typeface="+mj-lt"/>
              </a:rPr>
            </a:br>
            <a:r>
              <a:rPr lang="en-US" sz="2000" dirty="0">
                <a:latin typeface="+mj-lt"/>
              </a:rPr>
              <a:t>- They allow you to customize and change data during program execution.</a:t>
            </a:r>
          </a:p>
        </p:txBody>
      </p:sp>
      <p:pic>
        <p:nvPicPr>
          <p:cNvPr id="23" name="Picture 22">
            <a:extLst>
              <a:ext uri="{FF2B5EF4-FFF2-40B4-BE49-F238E27FC236}">
                <a16:creationId xmlns:a16="http://schemas.microsoft.com/office/drawing/2014/main" id="{3C81061A-3CA1-B2D3-F5AB-571BFD7E9554}"/>
              </a:ext>
            </a:extLst>
          </p:cNvPr>
          <p:cNvPicPr>
            <a:picLocks noChangeAspect="1"/>
          </p:cNvPicPr>
          <p:nvPr/>
        </p:nvPicPr>
        <p:blipFill>
          <a:blip r:embed="rId6"/>
          <a:stretch>
            <a:fillRect/>
          </a:stretch>
        </p:blipFill>
        <p:spPr>
          <a:xfrm>
            <a:off x="965791" y="5416297"/>
            <a:ext cx="5676900" cy="1295400"/>
          </a:xfrm>
          <a:prstGeom prst="rect">
            <a:avLst/>
          </a:prstGeom>
        </p:spPr>
      </p:pic>
    </p:spTree>
    <p:extLst>
      <p:ext uri="{BB962C8B-B14F-4D97-AF65-F5344CB8AC3E}">
        <p14:creationId xmlns:p14="http://schemas.microsoft.com/office/powerpoint/2010/main" val="2908018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2DBB1-7DA2-C131-6427-08740951C2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FB1B8D-542D-0869-43AE-4C6E7C6906FC}"/>
              </a:ext>
            </a:extLst>
          </p:cNvPr>
          <p:cNvSpPr>
            <a:spLocks noGrp="1"/>
          </p:cNvSpPr>
          <p:nvPr>
            <p:ph type="title"/>
          </p:nvPr>
        </p:nvSpPr>
        <p:spPr/>
        <p:txBody>
          <a:bodyPr/>
          <a:lstStyle/>
          <a:p>
            <a:r>
              <a:rPr lang="en-US" dirty="0"/>
              <a:t>JAVASCRIPT – VARIABLE</a:t>
            </a:r>
            <a:endParaRPr lang="hr-HR" dirty="0"/>
          </a:p>
        </p:txBody>
      </p:sp>
      <p:sp>
        <p:nvSpPr>
          <p:cNvPr id="10" name="TextBox 9">
            <a:extLst>
              <a:ext uri="{FF2B5EF4-FFF2-40B4-BE49-F238E27FC236}">
                <a16:creationId xmlns:a16="http://schemas.microsoft.com/office/drawing/2014/main" id="{39C4962F-64A4-1E44-95C3-F010E5235D67}"/>
              </a:ext>
            </a:extLst>
          </p:cNvPr>
          <p:cNvSpPr txBox="1"/>
          <p:nvPr/>
        </p:nvSpPr>
        <p:spPr>
          <a:xfrm>
            <a:off x="6353763" y="1923107"/>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5" name="TextBox 14">
            <a:extLst>
              <a:ext uri="{FF2B5EF4-FFF2-40B4-BE49-F238E27FC236}">
                <a16:creationId xmlns:a16="http://schemas.microsoft.com/office/drawing/2014/main" id="{172F1722-253D-7496-B07A-20A87FB09C46}"/>
              </a:ext>
            </a:extLst>
          </p:cNvPr>
          <p:cNvSpPr txBox="1"/>
          <p:nvPr/>
        </p:nvSpPr>
        <p:spPr>
          <a:xfrm>
            <a:off x="351573" y="2624991"/>
            <a:ext cx="4713768" cy="1323439"/>
          </a:xfrm>
          <a:prstGeom prst="rect">
            <a:avLst/>
          </a:prstGeom>
          <a:noFill/>
        </p:spPr>
        <p:txBody>
          <a:bodyPr wrap="square">
            <a:spAutoFit/>
          </a:bodyPr>
          <a:lstStyle/>
          <a:p>
            <a:r>
              <a:rPr lang="en-US" sz="2000" dirty="0">
                <a:latin typeface="+mj-lt"/>
              </a:rPr>
              <a:t>Variables defined using var are available within the entire function in which they are declared, even before the declaration itself.</a:t>
            </a:r>
          </a:p>
        </p:txBody>
      </p:sp>
      <p:sp>
        <p:nvSpPr>
          <p:cNvPr id="18" name="TextBox 17">
            <a:extLst>
              <a:ext uri="{FF2B5EF4-FFF2-40B4-BE49-F238E27FC236}">
                <a16:creationId xmlns:a16="http://schemas.microsoft.com/office/drawing/2014/main" id="{83F01468-07FB-4695-FBE9-3B9AAA0C557A}"/>
              </a:ext>
            </a:extLst>
          </p:cNvPr>
          <p:cNvSpPr txBox="1"/>
          <p:nvPr/>
        </p:nvSpPr>
        <p:spPr>
          <a:xfrm>
            <a:off x="6234921" y="2636652"/>
            <a:ext cx="4713768" cy="1015663"/>
          </a:xfrm>
          <a:prstGeom prst="rect">
            <a:avLst/>
          </a:prstGeom>
          <a:noFill/>
        </p:spPr>
        <p:txBody>
          <a:bodyPr wrap="square">
            <a:spAutoFit/>
          </a:bodyPr>
          <a:lstStyle/>
          <a:p>
            <a:r>
              <a:rPr lang="en-US" sz="2000" dirty="0">
                <a:latin typeface="+mj-lt"/>
              </a:rPr>
              <a:t>Variables defined using let are only available within the block {} in which they are defined.</a:t>
            </a:r>
          </a:p>
        </p:txBody>
      </p:sp>
      <p:sp>
        <p:nvSpPr>
          <p:cNvPr id="19" name="TextBox 18">
            <a:extLst>
              <a:ext uri="{FF2B5EF4-FFF2-40B4-BE49-F238E27FC236}">
                <a16:creationId xmlns:a16="http://schemas.microsoft.com/office/drawing/2014/main" id="{4930B8FE-3DD9-97DE-1E6D-27D7DDE2ED99}"/>
              </a:ext>
            </a:extLst>
          </p:cNvPr>
          <p:cNvSpPr txBox="1"/>
          <p:nvPr/>
        </p:nvSpPr>
        <p:spPr>
          <a:xfrm>
            <a:off x="431982" y="1892097"/>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pic>
        <p:nvPicPr>
          <p:cNvPr id="21" name="Picture 20">
            <a:extLst>
              <a:ext uri="{FF2B5EF4-FFF2-40B4-BE49-F238E27FC236}">
                <a16:creationId xmlns:a16="http://schemas.microsoft.com/office/drawing/2014/main" id="{A1D482FC-F8EF-9F75-7B20-CA96583A2ED9}"/>
              </a:ext>
            </a:extLst>
          </p:cNvPr>
          <p:cNvPicPr>
            <a:picLocks noChangeAspect="1"/>
          </p:cNvPicPr>
          <p:nvPr/>
        </p:nvPicPr>
        <p:blipFill>
          <a:blip r:embed="rId3"/>
          <a:stretch>
            <a:fillRect/>
          </a:stretch>
        </p:blipFill>
        <p:spPr>
          <a:xfrm>
            <a:off x="351573" y="4166252"/>
            <a:ext cx="5216312" cy="1733162"/>
          </a:xfrm>
          <a:prstGeom prst="rect">
            <a:avLst/>
          </a:prstGeom>
        </p:spPr>
      </p:pic>
      <p:pic>
        <p:nvPicPr>
          <p:cNvPr id="23" name="Picture 22">
            <a:extLst>
              <a:ext uri="{FF2B5EF4-FFF2-40B4-BE49-F238E27FC236}">
                <a16:creationId xmlns:a16="http://schemas.microsoft.com/office/drawing/2014/main" id="{74AD4A99-E265-0070-1068-83CF511174FA}"/>
              </a:ext>
            </a:extLst>
          </p:cNvPr>
          <p:cNvPicPr>
            <a:picLocks noChangeAspect="1"/>
          </p:cNvPicPr>
          <p:nvPr/>
        </p:nvPicPr>
        <p:blipFill>
          <a:blip r:embed="rId4"/>
          <a:stretch>
            <a:fillRect/>
          </a:stretch>
        </p:blipFill>
        <p:spPr>
          <a:xfrm>
            <a:off x="5919538" y="4106557"/>
            <a:ext cx="6145618" cy="1792857"/>
          </a:xfrm>
          <a:prstGeom prst="rect">
            <a:avLst/>
          </a:prstGeom>
        </p:spPr>
      </p:pic>
    </p:spTree>
    <p:extLst>
      <p:ext uri="{BB962C8B-B14F-4D97-AF65-F5344CB8AC3E}">
        <p14:creationId xmlns:p14="http://schemas.microsoft.com/office/powerpoint/2010/main" val="2287791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2C1E-EB4E-2055-49E6-0DB7A3EB6A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E59824-78E5-8439-8D8A-7D72EE103E2A}"/>
              </a:ext>
            </a:extLst>
          </p:cNvPr>
          <p:cNvSpPr>
            <a:spLocks noGrp="1"/>
          </p:cNvSpPr>
          <p:nvPr>
            <p:ph type="title"/>
          </p:nvPr>
        </p:nvSpPr>
        <p:spPr/>
        <p:txBody>
          <a:bodyPr/>
          <a:lstStyle/>
          <a:p>
            <a:r>
              <a:rPr lang="en-US" dirty="0"/>
              <a:t>JAVASCRIPT – VARIABLE</a:t>
            </a:r>
            <a:endParaRPr lang="hr-HR" dirty="0"/>
          </a:p>
        </p:txBody>
      </p:sp>
      <p:sp>
        <p:nvSpPr>
          <p:cNvPr id="10" name="TextBox 9">
            <a:extLst>
              <a:ext uri="{FF2B5EF4-FFF2-40B4-BE49-F238E27FC236}">
                <a16:creationId xmlns:a16="http://schemas.microsoft.com/office/drawing/2014/main" id="{F4404AFC-7846-823F-A0B9-D768D5E73D43}"/>
              </a:ext>
            </a:extLst>
          </p:cNvPr>
          <p:cNvSpPr txBox="1"/>
          <p:nvPr/>
        </p:nvSpPr>
        <p:spPr>
          <a:xfrm>
            <a:off x="6375915" y="1844808"/>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9" name="TextBox 18">
            <a:extLst>
              <a:ext uri="{FF2B5EF4-FFF2-40B4-BE49-F238E27FC236}">
                <a16:creationId xmlns:a16="http://schemas.microsoft.com/office/drawing/2014/main" id="{798E13A7-7EA6-C74D-4B7B-FB15E281D02A}"/>
              </a:ext>
            </a:extLst>
          </p:cNvPr>
          <p:cNvSpPr txBox="1"/>
          <p:nvPr/>
        </p:nvSpPr>
        <p:spPr>
          <a:xfrm>
            <a:off x="454134" y="1813798"/>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sp>
        <p:nvSpPr>
          <p:cNvPr id="2" name="TextBox 1">
            <a:extLst>
              <a:ext uri="{FF2B5EF4-FFF2-40B4-BE49-F238E27FC236}">
                <a16:creationId xmlns:a16="http://schemas.microsoft.com/office/drawing/2014/main" id="{62453B4D-3654-5223-C39F-F05F71023092}"/>
              </a:ext>
            </a:extLst>
          </p:cNvPr>
          <p:cNvSpPr txBox="1"/>
          <p:nvPr/>
        </p:nvSpPr>
        <p:spPr>
          <a:xfrm>
            <a:off x="293514" y="2332954"/>
            <a:ext cx="4713768" cy="707886"/>
          </a:xfrm>
          <a:prstGeom prst="rect">
            <a:avLst/>
          </a:prstGeom>
          <a:noFill/>
        </p:spPr>
        <p:txBody>
          <a:bodyPr wrap="square">
            <a:spAutoFit/>
          </a:bodyPr>
          <a:lstStyle/>
          <a:p>
            <a:r>
              <a:rPr lang="en-US" sz="2000" dirty="0">
                <a:latin typeface="+mj-lt"/>
              </a:rPr>
              <a:t>VAR is "hoisted" to the top of its function, but initialized as undefined.</a:t>
            </a:r>
          </a:p>
        </p:txBody>
      </p:sp>
      <p:sp>
        <p:nvSpPr>
          <p:cNvPr id="5" name="TextBox 4">
            <a:extLst>
              <a:ext uri="{FF2B5EF4-FFF2-40B4-BE49-F238E27FC236}">
                <a16:creationId xmlns:a16="http://schemas.microsoft.com/office/drawing/2014/main" id="{DDBEA7C8-C94C-6D25-4EC1-258F1981B060}"/>
              </a:ext>
            </a:extLst>
          </p:cNvPr>
          <p:cNvSpPr txBox="1"/>
          <p:nvPr/>
        </p:nvSpPr>
        <p:spPr>
          <a:xfrm>
            <a:off x="293514" y="4651606"/>
            <a:ext cx="4713768" cy="707886"/>
          </a:xfrm>
          <a:prstGeom prst="rect">
            <a:avLst/>
          </a:prstGeom>
          <a:noFill/>
        </p:spPr>
        <p:txBody>
          <a:bodyPr wrap="square">
            <a:spAutoFit/>
          </a:bodyPr>
          <a:lstStyle/>
          <a:p>
            <a:r>
              <a:rPr lang="en-US" sz="2000" dirty="0">
                <a:latin typeface="+mj-lt"/>
              </a:rPr>
              <a:t>VAR allows the same variable to be redeclared within the same scope.</a:t>
            </a:r>
          </a:p>
        </p:txBody>
      </p:sp>
      <p:sp>
        <p:nvSpPr>
          <p:cNvPr id="12" name="TextBox 11">
            <a:extLst>
              <a:ext uri="{FF2B5EF4-FFF2-40B4-BE49-F238E27FC236}">
                <a16:creationId xmlns:a16="http://schemas.microsoft.com/office/drawing/2014/main" id="{31D392CE-7381-07D7-B39A-1A454DB3C2CC}"/>
              </a:ext>
            </a:extLst>
          </p:cNvPr>
          <p:cNvSpPr txBox="1"/>
          <p:nvPr/>
        </p:nvSpPr>
        <p:spPr>
          <a:xfrm>
            <a:off x="6268213" y="2293903"/>
            <a:ext cx="4713768" cy="1015663"/>
          </a:xfrm>
          <a:prstGeom prst="rect">
            <a:avLst/>
          </a:prstGeom>
          <a:noFill/>
        </p:spPr>
        <p:txBody>
          <a:bodyPr wrap="square">
            <a:spAutoFit/>
          </a:bodyPr>
          <a:lstStyle/>
          <a:p>
            <a:r>
              <a:rPr lang="hr-HR" sz="2000" dirty="0">
                <a:latin typeface="+mj-lt"/>
              </a:rPr>
              <a:t>let </a:t>
            </a:r>
            <a:r>
              <a:rPr lang="en-US" sz="2000" dirty="0">
                <a:latin typeface="+mj-lt"/>
              </a:rPr>
              <a:t>is also raised, but it is not initialized, so if you access it before declaring, you get a </a:t>
            </a:r>
            <a:r>
              <a:rPr lang="en-US" sz="2000" dirty="0" err="1">
                <a:latin typeface="+mj-lt"/>
              </a:rPr>
              <a:t>ReferenceError</a:t>
            </a:r>
            <a:r>
              <a:rPr lang="en-US" sz="2000" dirty="0">
                <a:latin typeface="+mj-lt"/>
              </a:rPr>
              <a:t>.</a:t>
            </a:r>
          </a:p>
        </p:txBody>
      </p:sp>
      <p:sp>
        <p:nvSpPr>
          <p:cNvPr id="14" name="TextBox 13">
            <a:extLst>
              <a:ext uri="{FF2B5EF4-FFF2-40B4-BE49-F238E27FC236}">
                <a16:creationId xmlns:a16="http://schemas.microsoft.com/office/drawing/2014/main" id="{7144EDB1-B070-8CBC-F9E2-F7642C2F163F}"/>
              </a:ext>
            </a:extLst>
          </p:cNvPr>
          <p:cNvSpPr txBox="1"/>
          <p:nvPr/>
        </p:nvSpPr>
        <p:spPr>
          <a:xfrm>
            <a:off x="6154799" y="4600894"/>
            <a:ext cx="4713768" cy="707886"/>
          </a:xfrm>
          <a:prstGeom prst="rect">
            <a:avLst/>
          </a:prstGeom>
          <a:noFill/>
        </p:spPr>
        <p:txBody>
          <a:bodyPr wrap="square">
            <a:spAutoFit/>
          </a:bodyPr>
          <a:lstStyle/>
          <a:p>
            <a:r>
              <a:rPr lang="hr-HR" sz="2000" dirty="0">
                <a:latin typeface="+mj-lt"/>
              </a:rPr>
              <a:t>let </a:t>
            </a:r>
            <a:r>
              <a:rPr lang="en-US" sz="2000" dirty="0">
                <a:latin typeface="+mj-lt"/>
              </a:rPr>
              <a:t>does not allow re-declaration within the same scope.</a:t>
            </a:r>
          </a:p>
        </p:txBody>
      </p:sp>
      <p:pic>
        <p:nvPicPr>
          <p:cNvPr id="22" name="Picture 21">
            <a:extLst>
              <a:ext uri="{FF2B5EF4-FFF2-40B4-BE49-F238E27FC236}">
                <a16:creationId xmlns:a16="http://schemas.microsoft.com/office/drawing/2014/main" id="{C8C73DF7-D8A3-6A83-E4E5-4A0116E739D0}"/>
              </a:ext>
            </a:extLst>
          </p:cNvPr>
          <p:cNvPicPr>
            <a:picLocks noChangeAspect="1"/>
          </p:cNvPicPr>
          <p:nvPr/>
        </p:nvPicPr>
        <p:blipFill>
          <a:blip r:embed="rId2"/>
          <a:stretch>
            <a:fillRect/>
          </a:stretch>
        </p:blipFill>
        <p:spPr>
          <a:xfrm>
            <a:off x="353007" y="3309566"/>
            <a:ext cx="5325623" cy="885825"/>
          </a:xfrm>
          <a:prstGeom prst="rect">
            <a:avLst/>
          </a:prstGeom>
        </p:spPr>
      </p:pic>
      <p:pic>
        <p:nvPicPr>
          <p:cNvPr id="24" name="Picture 23">
            <a:extLst>
              <a:ext uri="{FF2B5EF4-FFF2-40B4-BE49-F238E27FC236}">
                <a16:creationId xmlns:a16="http://schemas.microsoft.com/office/drawing/2014/main" id="{D70ED380-FB68-EE5B-493A-C08BCDA85678}"/>
              </a:ext>
            </a:extLst>
          </p:cNvPr>
          <p:cNvPicPr>
            <a:picLocks noChangeAspect="1"/>
          </p:cNvPicPr>
          <p:nvPr/>
        </p:nvPicPr>
        <p:blipFill>
          <a:blip r:embed="rId3"/>
          <a:stretch>
            <a:fillRect/>
          </a:stretch>
        </p:blipFill>
        <p:spPr>
          <a:xfrm>
            <a:off x="6154799" y="3331014"/>
            <a:ext cx="5876925" cy="885825"/>
          </a:xfrm>
          <a:prstGeom prst="rect">
            <a:avLst/>
          </a:prstGeom>
        </p:spPr>
      </p:pic>
      <p:pic>
        <p:nvPicPr>
          <p:cNvPr id="26" name="Picture 25">
            <a:extLst>
              <a:ext uri="{FF2B5EF4-FFF2-40B4-BE49-F238E27FC236}">
                <a16:creationId xmlns:a16="http://schemas.microsoft.com/office/drawing/2014/main" id="{6FE1DAED-3548-5E46-F6B8-1386E9AF26D3}"/>
              </a:ext>
            </a:extLst>
          </p:cNvPr>
          <p:cNvPicPr>
            <a:picLocks noChangeAspect="1"/>
          </p:cNvPicPr>
          <p:nvPr/>
        </p:nvPicPr>
        <p:blipFill>
          <a:blip r:embed="rId4"/>
          <a:stretch>
            <a:fillRect/>
          </a:stretch>
        </p:blipFill>
        <p:spPr>
          <a:xfrm>
            <a:off x="353007" y="5410869"/>
            <a:ext cx="2781300" cy="790575"/>
          </a:xfrm>
          <a:prstGeom prst="rect">
            <a:avLst/>
          </a:prstGeom>
        </p:spPr>
      </p:pic>
      <p:pic>
        <p:nvPicPr>
          <p:cNvPr id="28" name="Picture 27">
            <a:extLst>
              <a:ext uri="{FF2B5EF4-FFF2-40B4-BE49-F238E27FC236}">
                <a16:creationId xmlns:a16="http://schemas.microsoft.com/office/drawing/2014/main" id="{B28492A1-07D7-9F1B-79F4-F771193A32D6}"/>
              </a:ext>
            </a:extLst>
          </p:cNvPr>
          <p:cNvPicPr>
            <a:picLocks noChangeAspect="1"/>
          </p:cNvPicPr>
          <p:nvPr/>
        </p:nvPicPr>
        <p:blipFill>
          <a:blip r:embed="rId5"/>
          <a:stretch>
            <a:fillRect/>
          </a:stretch>
        </p:blipFill>
        <p:spPr>
          <a:xfrm>
            <a:off x="6268213" y="5410869"/>
            <a:ext cx="5000625" cy="800100"/>
          </a:xfrm>
          <a:prstGeom prst="rect">
            <a:avLst/>
          </a:prstGeom>
        </p:spPr>
      </p:pic>
    </p:spTree>
    <p:extLst>
      <p:ext uri="{BB962C8B-B14F-4D97-AF65-F5344CB8AC3E}">
        <p14:creationId xmlns:p14="http://schemas.microsoft.com/office/powerpoint/2010/main" val="1386408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879D7-931E-EB81-4EDA-C77B3F4FCE3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93EDBE-4162-8E4F-6C3D-DD33B00A3529}"/>
              </a:ext>
            </a:extLst>
          </p:cNvPr>
          <p:cNvSpPr>
            <a:spLocks noGrp="1"/>
          </p:cNvSpPr>
          <p:nvPr>
            <p:ph type="title"/>
          </p:nvPr>
        </p:nvSpPr>
        <p:spPr/>
        <p:txBody>
          <a:bodyPr/>
          <a:lstStyle/>
          <a:p>
            <a:r>
              <a:rPr lang="en-US" dirty="0"/>
              <a:t>JAVASCRIPT – VARIABLE NAMING</a:t>
            </a:r>
            <a:endParaRPr lang="hr-HR" dirty="0"/>
          </a:p>
        </p:txBody>
      </p:sp>
      <p:sp>
        <p:nvSpPr>
          <p:cNvPr id="10" name="TextBox 9">
            <a:extLst>
              <a:ext uri="{FF2B5EF4-FFF2-40B4-BE49-F238E27FC236}">
                <a16:creationId xmlns:a16="http://schemas.microsoft.com/office/drawing/2014/main" id="{447EF097-C413-AF47-4BE0-73EA3A6A05FF}"/>
              </a:ext>
            </a:extLst>
          </p:cNvPr>
          <p:cNvSpPr txBox="1"/>
          <p:nvPr/>
        </p:nvSpPr>
        <p:spPr>
          <a:xfrm>
            <a:off x="6375915" y="2560481"/>
            <a:ext cx="6145618" cy="400110"/>
          </a:xfrm>
          <a:prstGeom prst="rect">
            <a:avLst/>
          </a:prstGeom>
          <a:noFill/>
        </p:spPr>
        <p:txBody>
          <a:bodyPr wrap="square">
            <a:spAutoFit/>
          </a:bodyPr>
          <a:lstStyle/>
          <a:p>
            <a:r>
              <a:rPr lang="en-US" sz="2000" dirty="0">
                <a:latin typeface="+mj-lt"/>
              </a:rPr>
              <a:t>LET</a:t>
            </a:r>
            <a:endParaRPr lang="hr-HR" sz="2000" dirty="0">
              <a:latin typeface="+mj-lt"/>
            </a:endParaRPr>
          </a:p>
        </p:txBody>
      </p:sp>
      <p:sp>
        <p:nvSpPr>
          <p:cNvPr id="19" name="TextBox 18">
            <a:extLst>
              <a:ext uri="{FF2B5EF4-FFF2-40B4-BE49-F238E27FC236}">
                <a16:creationId xmlns:a16="http://schemas.microsoft.com/office/drawing/2014/main" id="{01ECD9F0-AB31-8A8D-A3FC-D6B7D146BFD4}"/>
              </a:ext>
            </a:extLst>
          </p:cNvPr>
          <p:cNvSpPr txBox="1"/>
          <p:nvPr/>
        </p:nvSpPr>
        <p:spPr>
          <a:xfrm>
            <a:off x="454134" y="2529471"/>
            <a:ext cx="6145618" cy="400110"/>
          </a:xfrm>
          <a:prstGeom prst="rect">
            <a:avLst/>
          </a:prstGeom>
          <a:noFill/>
        </p:spPr>
        <p:txBody>
          <a:bodyPr wrap="square">
            <a:spAutoFit/>
          </a:bodyPr>
          <a:lstStyle/>
          <a:p>
            <a:r>
              <a:rPr lang="en-US" sz="2000" dirty="0">
                <a:latin typeface="+mj-lt"/>
              </a:rPr>
              <a:t>VAR</a:t>
            </a:r>
            <a:endParaRPr lang="hr-HR" sz="2000" dirty="0">
              <a:latin typeface="+mj-lt"/>
            </a:endParaRPr>
          </a:p>
        </p:txBody>
      </p:sp>
      <p:sp>
        <p:nvSpPr>
          <p:cNvPr id="7" name="TextBox 6">
            <a:extLst>
              <a:ext uri="{FF2B5EF4-FFF2-40B4-BE49-F238E27FC236}">
                <a16:creationId xmlns:a16="http://schemas.microsoft.com/office/drawing/2014/main" id="{B19FCBD7-0582-AB35-D642-CC680828F0BC}"/>
              </a:ext>
            </a:extLst>
          </p:cNvPr>
          <p:cNvSpPr txBox="1"/>
          <p:nvPr/>
        </p:nvSpPr>
        <p:spPr>
          <a:xfrm>
            <a:off x="325598" y="3032789"/>
            <a:ext cx="4713768" cy="707886"/>
          </a:xfrm>
          <a:prstGeom prst="rect">
            <a:avLst/>
          </a:prstGeom>
          <a:noFill/>
        </p:spPr>
        <p:txBody>
          <a:bodyPr wrap="square">
            <a:spAutoFit/>
          </a:bodyPr>
          <a:lstStyle/>
          <a:p>
            <a:r>
              <a:rPr lang="en-US" sz="2000" dirty="0">
                <a:latin typeface="+mj-lt"/>
              </a:rPr>
              <a:t>VAR becomes a property of the window object.</a:t>
            </a:r>
          </a:p>
        </p:txBody>
      </p:sp>
      <p:sp>
        <p:nvSpPr>
          <p:cNvPr id="8" name="TextBox 7">
            <a:extLst>
              <a:ext uri="{FF2B5EF4-FFF2-40B4-BE49-F238E27FC236}">
                <a16:creationId xmlns:a16="http://schemas.microsoft.com/office/drawing/2014/main" id="{7E957409-B124-1575-72DB-158DE7884984}"/>
              </a:ext>
            </a:extLst>
          </p:cNvPr>
          <p:cNvSpPr txBox="1"/>
          <p:nvPr/>
        </p:nvSpPr>
        <p:spPr>
          <a:xfrm>
            <a:off x="6208946" y="3044450"/>
            <a:ext cx="4713768" cy="400110"/>
          </a:xfrm>
          <a:prstGeom prst="rect">
            <a:avLst/>
          </a:prstGeom>
          <a:noFill/>
        </p:spPr>
        <p:txBody>
          <a:bodyPr wrap="square">
            <a:spAutoFit/>
          </a:bodyPr>
          <a:lstStyle/>
          <a:p>
            <a:r>
              <a:rPr lang="hr-HR" sz="2000" dirty="0">
                <a:latin typeface="+mj-lt"/>
              </a:rPr>
              <a:t>let it doesn't.</a:t>
            </a:r>
            <a:endParaRPr lang="en-US" sz="2000" dirty="0">
              <a:latin typeface="+mj-lt"/>
            </a:endParaRPr>
          </a:p>
        </p:txBody>
      </p:sp>
      <p:sp>
        <p:nvSpPr>
          <p:cNvPr id="11" name="TextBox 10">
            <a:extLst>
              <a:ext uri="{FF2B5EF4-FFF2-40B4-BE49-F238E27FC236}">
                <a16:creationId xmlns:a16="http://schemas.microsoft.com/office/drawing/2014/main" id="{C3EDCC87-BD41-75BA-F83B-590D4E213B66}"/>
              </a:ext>
            </a:extLst>
          </p:cNvPr>
          <p:cNvSpPr txBox="1"/>
          <p:nvPr/>
        </p:nvSpPr>
        <p:spPr>
          <a:xfrm>
            <a:off x="1583179" y="5805526"/>
            <a:ext cx="9707391" cy="707886"/>
          </a:xfrm>
          <a:prstGeom prst="rect">
            <a:avLst/>
          </a:prstGeom>
          <a:noFill/>
        </p:spPr>
        <p:txBody>
          <a:bodyPr wrap="square">
            <a:spAutoFit/>
          </a:bodyPr>
          <a:lstStyle/>
          <a:p>
            <a:r>
              <a:rPr lang="en-US" sz="2000" dirty="0">
                <a:latin typeface="+mj-lt"/>
              </a:rPr>
              <a:t>Use let instead of var to better control the reach and avoid unexpected behavior due to hoisting.</a:t>
            </a:r>
          </a:p>
        </p:txBody>
      </p:sp>
      <p:pic>
        <p:nvPicPr>
          <p:cNvPr id="16" name="Picture 15">
            <a:extLst>
              <a:ext uri="{FF2B5EF4-FFF2-40B4-BE49-F238E27FC236}">
                <a16:creationId xmlns:a16="http://schemas.microsoft.com/office/drawing/2014/main" id="{9BE2BD04-1AF1-C327-7AB7-4E90F6E2FEEC}"/>
              </a:ext>
            </a:extLst>
          </p:cNvPr>
          <p:cNvPicPr>
            <a:picLocks noChangeAspect="1"/>
          </p:cNvPicPr>
          <p:nvPr/>
        </p:nvPicPr>
        <p:blipFill>
          <a:blip r:embed="rId2"/>
          <a:stretch>
            <a:fillRect/>
          </a:stretch>
        </p:blipFill>
        <p:spPr>
          <a:xfrm>
            <a:off x="3262343" y="3722117"/>
            <a:ext cx="4312482" cy="1805852"/>
          </a:xfrm>
          <a:prstGeom prst="rect">
            <a:avLst/>
          </a:prstGeom>
        </p:spPr>
      </p:pic>
    </p:spTree>
    <p:extLst>
      <p:ext uri="{BB962C8B-B14F-4D97-AF65-F5344CB8AC3E}">
        <p14:creationId xmlns:p14="http://schemas.microsoft.com/office/powerpoint/2010/main" val="3268855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126CA-5DD9-8B21-8C90-2492E50723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D1028E-2314-1126-7196-205DECEC1314}"/>
              </a:ext>
            </a:extLst>
          </p:cNvPr>
          <p:cNvSpPr>
            <a:spLocks noGrp="1"/>
          </p:cNvSpPr>
          <p:nvPr>
            <p:ph type="title"/>
          </p:nvPr>
        </p:nvSpPr>
        <p:spPr/>
        <p:txBody>
          <a:bodyPr/>
          <a:lstStyle/>
          <a:p>
            <a:r>
              <a:rPr lang="en-US" dirty="0"/>
              <a:t>JAVASCRIPT – LENGTH</a:t>
            </a:r>
            <a:endParaRPr lang="hr-HR" dirty="0"/>
          </a:p>
        </p:txBody>
      </p:sp>
      <p:sp>
        <p:nvSpPr>
          <p:cNvPr id="2" name="TextBox 1">
            <a:extLst>
              <a:ext uri="{FF2B5EF4-FFF2-40B4-BE49-F238E27FC236}">
                <a16:creationId xmlns:a16="http://schemas.microsoft.com/office/drawing/2014/main" id="{3BEEC9C0-9DDE-DB48-800F-BB7DD381FB5D}"/>
              </a:ext>
            </a:extLst>
          </p:cNvPr>
          <p:cNvSpPr txBox="1"/>
          <p:nvPr/>
        </p:nvSpPr>
        <p:spPr>
          <a:xfrm>
            <a:off x="937715" y="2637780"/>
            <a:ext cx="4713768" cy="1323439"/>
          </a:xfrm>
          <a:prstGeom prst="rect">
            <a:avLst/>
          </a:prstGeom>
          <a:noFill/>
        </p:spPr>
        <p:txBody>
          <a:bodyPr wrap="square">
            <a:spAutoFit/>
          </a:bodyPr>
          <a:lstStyle/>
          <a:p>
            <a:r>
              <a:rPr lang="en-US" sz="2000" dirty="0">
                <a:latin typeface="+mj-lt"/>
              </a:rPr>
              <a:t>- length tells us how many characters a string has.
- Useful for checking character limits (e.g. for tweets)</a:t>
            </a:r>
          </a:p>
        </p:txBody>
      </p:sp>
      <p:pic>
        <p:nvPicPr>
          <p:cNvPr id="4" name="Picture 3">
            <a:extLst>
              <a:ext uri="{FF2B5EF4-FFF2-40B4-BE49-F238E27FC236}">
                <a16:creationId xmlns:a16="http://schemas.microsoft.com/office/drawing/2014/main" id="{42907FF2-56E4-7B9F-B99B-57FCAA4E4D3D}"/>
              </a:ext>
            </a:extLst>
          </p:cNvPr>
          <p:cNvPicPr>
            <a:picLocks noChangeAspect="1"/>
          </p:cNvPicPr>
          <p:nvPr/>
        </p:nvPicPr>
        <p:blipFill>
          <a:blip r:embed="rId3"/>
          <a:stretch>
            <a:fillRect/>
          </a:stretch>
        </p:blipFill>
        <p:spPr>
          <a:xfrm>
            <a:off x="937715" y="4266894"/>
            <a:ext cx="5005895" cy="1163195"/>
          </a:xfrm>
          <a:prstGeom prst="rect">
            <a:avLst/>
          </a:prstGeom>
        </p:spPr>
      </p:pic>
      <p:sp>
        <p:nvSpPr>
          <p:cNvPr id="12" name="TextBox 11">
            <a:extLst>
              <a:ext uri="{FF2B5EF4-FFF2-40B4-BE49-F238E27FC236}">
                <a16:creationId xmlns:a16="http://schemas.microsoft.com/office/drawing/2014/main" id="{44501A45-C0FA-660A-182A-A54263414F52}"/>
              </a:ext>
            </a:extLst>
          </p:cNvPr>
          <p:cNvSpPr txBox="1"/>
          <p:nvPr/>
        </p:nvSpPr>
        <p:spPr>
          <a:xfrm>
            <a:off x="7053199" y="2637780"/>
            <a:ext cx="6145618" cy="400110"/>
          </a:xfrm>
          <a:prstGeom prst="rect">
            <a:avLst/>
          </a:prstGeom>
          <a:noFill/>
        </p:spPr>
        <p:txBody>
          <a:bodyPr wrap="square">
            <a:spAutoFit/>
          </a:bodyPr>
          <a:lstStyle/>
          <a:p>
            <a:r>
              <a:rPr lang="en-US" sz="2000" dirty="0">
                <a:latin typeface="+mj-lt"/>
              </a:rPr>
              <a:t>Code commenting</a:t>
            </a:r>
            <a:endParaRPr lang="hr-HR" sz="2000" dirty="0">
              <a:latin typeface="+mj-lt"/>
            </a:endParaRPr>
          </a:p>
        </p:txBody>
      </p:sp>
      <p:pic>
        <p:nvPicPr>
          <p:cNvPr id="14" name="Picture 13">
            <a:extLst>
              <a:ext uri="{FF2B5EF4-FFF2-40B4-BE49-F238E27FC236}">
                <a16:creationId xmlns:a16="http://schemas.microsoft.com/office/drawing/2014/main" id="{0B049A6A-24F6-6DF2-4234-AAFDF11EFFC8}"/>
              </a:ext>
            </a:extLst>
          </p:cNvPr>
          <p:cNvPicPr>
            <a:picLocks noChangeAspect="1"/>
          </p:cNvPicPr>
          <p:nvPr/>
        </p:nvPicPr>
        <p:blipFill>
          <a:blip r:embed="rId4"/>
          <a:stretch>
            <a:fillRect/>
          </a:stretch>
        </p:blipFill>
        <p:spPr>
          <a:xfrm>
            <a:off x="7053199" y="3285845"/>
            <a:ext cx="4694069" cy="779458"/>
          </a:xfrm>
          <a:prstGeom prst="rect">
            <a:avLst/>
          </a:prstGeom>
        </p:spPr>
      </p:pic>
      <p:pic>
        <p:nvPicPr>
          <p:cNvPr id="16" name="Picture 15">
            <a:extLst>
              <a:ext uri="{FF2B5EF4-FFF2-40B4-BE49-F238E27FC236}">
                <a16:creationId xmlns:a16="http://schemas.microsoft.com/office/drawing/2014/main" id="{35E05B7A-C5CF-5C7D-9EA2-C7CDD83851D9}"/>
              </a:ext>
            </a:extLst>
          </p:cNvPr>
          <p:cNvPicPr>
            <a:picLocks noChangeAspect="1"/>
          </p:cNvPicPr>
          <p:nvPr/>
        </p:nvPicPr>
        <p:blipFill>
          <a:blip r:embed="rId5"/>
          <a:stretch>
            <a:fillRect/>
          </a:stretch>
        </p:blipFill>
        <p:spPr>
          <a:xfrm>
            <a:off x="7053199" y="4407399"/>
            <a:ext cx="1577401" cy="1669416"/>
          </a:xfrm>
          <a:prstGeom prst="rect">
            <a:avLst/>
          </a:prstGeom>
        </p:spPr>
      </p:pic>
    </p:spTree>
    <p:extLst>
      <p:ext uri="{BB962C8B-B14F-4D97-AF65-F5344CB8AC3E}">
        <p14:creationId xmlns:p14="http://schemas.microsoft.com/office/powerpoint/2010/main" val="23332660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B77966-F1AD-4AF4-CC79-036B2BF3A5F6}"/>
              </a:ext>
            </a:extLst>
          </p:cNvPr>
          <p:cNvSpPr>
            <a:spLocks noGrp="1"/>
          </p:cNvSpPr>
          <p:nvPr>
            <p:ph type="title"/>
          </p:nvPr>
        </p:nvSpPr>
        <p:spPr/>
        <p:txBody>
          <a:bodyPr/>
          <a:lstStyle/>
          <a:p>
            <a:endParaRPr lang="hr-HR"/>
          </a:p>
        </p:txBody>
      </p:sp>
      <p:pic>
        <p:nvPicPr>
          <p:cNvPr id="6" name="Picture 5">
            <a:extLst>
              <a:ext uri="{FF2B5EF4-FFF2-40B4-BE49-F238E27FC236}">
                <a16:creationId xmlns:a16="http://schemas.microsoft.com/office/drawing/2014/main" id="{FE6340E8-4F4C-1373-32CB-59714FD599BC}"/>
              </a:ext>
            </a:extLst>
          </p:cNvPr>
          <p:cNvPicPr>
            <a:picLocks noChangeAspect="1"/>
          </p:cNvPicPr>
          <p:nvPr/>
        </p:nvPicPr>
        <p:blipFill>
          <a:blip r:embed="rId3"/>
          <a:stretch>
            <a:fillRect/>
          </a:stretch>
        </p:blipFill>
        <p:spPr>
          <a:xfrm>
            <a:off x="6096000" y="2987749"/>
            <a:ext cx="5634287" cy="2028004"/>
          </a:xfrm>
          <a:prstGeom prst="rect">
            <a:avLst/>
          </a:prstGeom>
        </p:spPr>
      </p:pic>
      <p:sp>
        <p:nvSpPr>
          <p:cNvPr id="7" name="TextBox 6">
            <a:extLst>
              <a:ext uri="{FF2B5EF4-FFF2-40B4-BE49-F238E27FC236}">
                <a16:creationId xmlns:a16="http://schemas.microsoft.com/office/drawing/2014/main" id="{3CF6EB53-74EF-9BEE-4913-07F67ABE3887}"/>
              </a:ext>
            </a:extLst>
          </p:cNvPr>
          <p:cNvSpPr txBox="1"/>
          <p:nvPr/>
        </p:nvSpPr>
        <p:spPr>
          <a:xfrm>
            <a:off x="985208" y="3182518"/>
            <a:ext cx="4641112" cy="1631216"/>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It allows the user to enter text.</a:t>
            </a:r>
            <a:br>
              <a:rPr lang="en-US" sz="2000" dirty="0">
                <a:latin typeface="+mj-lt"/>
              </a:rPr>
            </a:br>
            <a:r>
              <a:rPr lang="en-US" sz="2000" dirty="0">
                <a:latin typeface="+mj-lt"/>
              </a:rPr>
              <a:t>- Calculates the number of characters.</a:t>
            </a:r>
            <a:br>
              <a:rPr lang="en-US" sz="2000" dirty="0">
                <a:latin typeface="+mj-lt"/>
              </a:rPr>
            </a:br>
            <a:r>
              <a:rPr lang="en-US" sz="2000" dirty="0">
                <a:latin typeface="+mj-lt"/>
              </a:rPr>
              <a:t>- Shows how many characters are left (max: 140).</a:t>
            </a:r>
            <a:endParaRPr lang="hr-HR" sz="2000" dirty="0">
              <a:latin typeface="+mj-lt"/>
            </a:endParaRPr>
          </a:p>
        </p:txBody>
      </p:sp>
    </p:spTree>
    <p:extLst>
      <p:ext uri="{BB962C8B-B14F-4D97-AF65-F5344CB8AC3E}">
        <p14:creationId xmlns:p14="http://schemas.microsoft.com/office/powerpoint/2010/main" val="1669886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A5588-BA6F-579F-30E3-880B386738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5C6183-C228-D383-699A-C6ADB90EC5B6}"/>
              </a:ext>
            </a:extLst>
          </p:cNvPr>
          <p:cNvSpPr>
            <a:spLocks noGrp="1"/>
          </p:cNvSpPr>
          <p:nvPr>
            <p:ph type="title"/>
          </p:nvPr>
        </p:nvSpPr>
        <p:spPr/>
        <p:txBody>
          <a:bodyPr/>
          <a:lstStyle/>
          <a:p>
            <a:r>
              <a:rPr lang="en-US" dirty="0"/>
              <a:t>JAVASCRIPT – SLICE</a:t>
            </a:r>
            <a:endParaRPr lang="hr-HR" dirty="0"/>
          </a:p>
        </p:txBody>
      </p:sp>
      <p:sp>
        <p:nvSpPr>
          <p:cNvPr id="7" name="TextBox 6">
            <a:extLst>
              <a:ext uri="{FF2B5EF4-FFF2-40B4-BE49-F238E27FC236}">
                <a16:creationId xmlns:a16="http://schemas.microsoft.com/office/drawing/2014/main" id="{BFDA72B8-5A2D-8E2A-419F-BC9520F608FE}"/>
              </a:ext>
            </a:extLst>
          </p:cNvPr>
          <p:cNvSpPr txBox="1"/>
          <p:nvPr/>
        </p:nvSpPr>
        <p:spPr>
          <a:xfrm>
            <a:off x="925008" y="2721114"/>
            <a:ext cx="4713768" cy="1631216"/>
          </a:xfrm>
          <a:prstGeom prst="rect">
            <a:avLst/>
          </a:prstGeom>
          <a:noFill/>
        </p:spPr>
        <p:txBody>
          <a:bodyPr wrap="square">
            <a:spAutoFit/>
          </a:bodyPr>
          <a:lstStyle/>
          <a:p>
            <a:r>
              <a:rPr lang="en-US" sz="2000" dirty="0">
                <a:latin typeface="+mj-lt"/>
              </a:rPr>
              <a:t>- slice(start, end) takes the part of the string from start to end (not including end).
- It is useful for limiting entries (e.g. the number of characters in a tweet)</a:t>
            </a:r>
          </a:p>
        </p:txBody>
      </p:sp>
      <p:pic>
        <p:nvPicPr>
          <p:cNvPr id="8" name="Picture 7">
            <a:extLst>
              <a:ext uri="{FF2B5EF4-FFF2-40B4-BE49-F238E27FC236}">
                <a16:creationId xmlns:a16="http://schemas.microsoft.com/office/drawing/2014/main" id="{13393C26-6419-B15C-38AF-AC410365EA09}"/>
              </a:ext>
            </a:extLst>
          </p:cNvPr>
          <p:cNvPicPr>
            <a:picLocks noChangeAspect="1"/>
          </p:cNvPicPr>
          <p:nvPr/>
        </p:nvPicPr>
        <p:blipFill>
          <a:blip r:embed="rId3"/>
          <a:stretch>
            <a:fillRect/>
          </a:stretch>
        </p:blipFill>
        <p:spPr>
          <a:xfrm>
            <a:off x="1029916" y="4660087"/>
            <a:ext cx="4883718" cy="1445337"/>
          </a:xfrm>
          <a:prstGeom prst="rect">
            <a:avLst/>
          </a:prstGeom>
        </p:spPr>
      </p:pic>
      <p:sp>
        <p:nvSpPr>
          <p:cNvPr id="9" name="TextBox 8">
            <a:extLst>
              <a:ext uri="{FF2B5EF4-FFF2-40B4-BE49-F238E27FC236}">
                <a16:creationId xmlns:a16="http://schemas.microsoft.com/office/drawing/2014/main" id="{CC8D5A6C-9938-E260-D37B-392914C4A734}"/>
              </a:ext>
            </a:extLst>
          </p:cNvPr>
          <p:cNvSpPr txBox="1"/>
          <p:nvPr/>
        </p:nvSpPr>
        <p:spPr>
          <a:xfrm>
            <a:off x="6629376" y="2721114"/>
            <a:ext cx="4713768" cy="707886"/>
          </a:xfrm>
          <a:prstGeom prst="rect">
            <a:avLst/>
          </a:prstGeom>
          <a:noFill/>
        </p:spPr>
        <p:txBody>
          <a:bodyPr wrap="square">
            <a:spAutoFit/>
          </a:bodyPr>
          <a:lstStyle/>
          <a:p>
            <a:r>
              <a:rPr lang="en-US" sz="2000" dirty="0">
                <a:latin typeface="+mj-lt"/>
              </a:rPr>
              <a:t>Example of how to draw the last character</a:t>
            </a:r>
          </a:p>
        </p:txBody>
      </p:sp>
      <p:pic>
        <p:nvPicPr>
          <p:cNvPr id="13" name="Picture 12">
            <a:extLst>
              <a:ext uri="{FF2B5EF4-FFF2-40B4-BE49-F238E27FC236}">
                <a16:creationId xmlns:a16="http://schemas.microsoft.com/office/drawing/2014/main" id="{A2D0FE79-89F9-B041-F46F-3A54507357BB}"/>
              </a:ext>
            </a:extLst>
          </p:cNvPr>
          <p:cNvPicPr>
            <a:picLocks noChangeAspect="1"/>
          </p:cNvPicPr>
          <p:nvPr/>
        </p:nvPicPr>
        <p:blipFill>
          <a:blip r:embed="rId4"/>
          <a:stretch>
            <a:fillRect/>
          </a:stretch>
        </p:blipFill>
        <p:spPr>
          <a:xfrm>
            <a:off x="6734285" y="3644444"/>
            <a:ext cx="4824802" cy="707886"/>
          </a:xfrm>
          <a:prstGeom prst="rect">
            <a:avLst/>
          </a:prstGeom>
        </p:spPr>
      </p:pic>
    </p:spTree>
    <p:extLst>
      <p:ext uri="{BB962C8B-B14F-4D97-AF65-F5344CB8AC3E}">
        <p14:creationId xmlns:p14="http://schemas.microsoft.com/office/powerpoint/2010/main" val="1803316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C326-ADE1-2BE4-BC08-62D301A352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D257A0-A2E9-FB72-15AA-E9031D1920C1}"/>
              </a:ext>
            </a:extLst>
          </p:cNvPr>
          <p:cNvSpPr>
            <a:spLocks noGrp="1"/>
          </p:cNvSpPr>
          <p:nvPr>
            <p:ph type="title"/>
          </p:nvPr>
        </p:nvSpPr>
        <p:spPr/>
        <p:txBody>
          <a:bodyPr/>
          <a:lstStyle/>
          <a:p>
            <a:endParaRPr lang="hr-HR"/>
          </a:p>
        </p:txBody>
      </p:sp>
      <p:sp>
        <p:nvSpPr>
          <p:cNvPr id="15" name="TextBox 14">
            <a:extLst>
              <a:ext uri="{FF2B5EF4-FFF2-40B4-BE49-F238E27FC236}">
                <a16:creationId xmlns:a16="http://schemas.microsoft.com/office/drawing/2014/main" id="{13BAAD84-06FE-A079-63C9-1139DE4CCC09}"/>
              </a:ext>
            </a:extLst>
          </p:cNvPr>
          <p:cNvSpPr txBox="1"/>
          <p:nvPr/>
        </p:nvSpPr>
        <p:spPr>
          <a:xfrm>
            <a:off x="838200" y="3259113"/>
            <a:ext cx="4641112" cy="1323439"/>
          </a:xfrm>
          <a:prstGeom prst="rect">
            <a:avLst/>
          </a:prstGeom>
          <a:noFill/>
        </p:spPr>
        <p:txBody>
          <a:bodyPr wrap="square">
            <a:spAutoFit/>
          </a:bodyPr>
          <a:lstStyle/>
          <a:p>
            <a:r>
              <a:rPr lang="en-US" sz="2000" dirty="0">
                <a:latin typeface="+mj-lt"/>
              </a:rPr>
              <a:t>Write a code that:</a:t>
            </a:r>
            <a:br>
              <a:rPr lang="en-US" sz="2000" dirty="0">
                <a:latin typeface="+mj-lt"/>
              </a:rPr>
            </a:br>
            <a:r>
              <a:rPr lang="en-US" sz="2000" dirty="0">
                <a:latin typeface="+mj-lt"/>
              </a:rPr>
              <a:t>- It allows the user to enter text.</a:t>
            </a:r>
            <a:br>
              <a:rPr lang="en-US" sz="2000" dirty="0">
                <a:latin typeface="+mj-lt"/>
              </a:rPr>
            </a:br>
            <a:r>
              <a:rPr lang="en-US" sz="2000" dirty="0">
                <a:latin typeface="+mj-lt"/>
              </a:rPr>
              <a:t>- Shorten text to 140 characters.</a:t>
            </a:r>
            <a:br>
              <a:rPr lang="en-US" sz="2000" dirty="0">
                <a:latin typeface="+mj-lt"/>
              </a:rPr>
            </a:br>
            <a:r>
              <a:rPr lang="en-US" sz="2000" dirty="0">
                <a:latin typeface="+mj-lt"/>
              </a:rPr>
              <a:t>- Display shortened text using alert().</a:t>
            </a:r>
            <a:endParaRPr lang="hr-HR" sz="2000" dirty="0">
              <a:latin typeface="+mj-lt"/>
            </a:endParaRPr>
          </a:p>
        </p:txBody>
      </p:sp>
      <p:pic>
        <p:nvPicPr>
          <p:cNvPr id="17" name="Picture 16">
            <a:extLst>
              <a:ext uri="{FF2B5EF4-FFF2-40B4-BE49-F238E27FC236}">
                <a16:creationId xmlns:a16="http://schemas.microsoft.com/office/drawing/2014/main" id="{2E443149-A902-74A6-AB69-AF8E7C447938}"/>
              </a:ext>
            </a:extLst>
          </p:cNvPr>
          <p:cNvPicPr>
            <a:picLocks noChangeAspect="1"/>
          </p:cNvPicPr>
          <p:nvPr/>
        </p:nvPicPr>
        <p:blipFill>
          <a:blip r:embed="rId3"/>
          <a:stretch>
            <a:fillRect/>
          </a:stretch>
        </p:blipFill>
        <p:spPr>
          <a:xfrm>
            <a:off x="5932998" y="2929279"/>
            <a:ext cx="5666839" cy="2189659"/>
          </a:xfrm>
          <a:prstGeom prst="rect">
            <a:avLst/>
          </a:prstGeom>
        </p:spPr>
      </p:pic>
    </p:spTree>
    <p:extLst>
      <p:ext uri="{BB962C8B-B14F-4D97-AF65-F5344CB8AC3E}">
        <p14:creationId xmlns:p14="http://schemas.microsoft.com/office/powerpoint/2010/main" val="3230263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84D0-E1A2-3D80-BCC1-A796577FC6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B2686B-6499-0DA1-5FF8-71A735C9A3B7}"/>
              </a:ext>
            </a:extLst>
          </p:cNvPr>
          <p:cNvSpPr>
            <a:spLocks noGrp="1"/>
          </p:cNvSpPr>
          <p:nvPr>
            <p:ph type="title"/>
          </p:nvPr>
        </p:nvSpPr>
        <p:spPr>
          <a:xfrm>
            <a:off x="838200" y="357441"/>
            <a:ext cx="10515600" cy="1325563"/>
          </a:xfrm>
        </p:spPr>
        <p:txBody>
          <a:bodyPr/>
          <a:lstStyle/>
          <a:p>
            <a:r>
              <a:rPr lang="en-US" dirty="0"/>
              <a:t>JAVASCRIPT – MATHEMATICS</a:t>
            </a:r>
            <a:endParaRPr lang="hr-HR" dirty="0"/>
          </a:p>
        </p:txBody>
      </p:sp>
      <p:pic>
        <p:nvPicPr>
          <p:cNvPr id="5" name="Picture 4">
            <a:extLst>
              <a:ext uri="{FF2B5EF4-FFF2-40B4-BE49-F238E27FC236}">
                <a16:creationId xmlns:a16="http://schemas.microsoft.com/office/drawing/2014/main" id="{71345796-9B48-6DEA-599B-2B4F8C0BBCB7}"/>
              </a:ext>
            </a:extLst>
          </p:cNvPr>
          <p:cNvPicPr>
            <a:picLocks noChangeAspect="1"/>
          </p:cNvPicPr>
          <p:nvPr/>
        </p:nvPicPr>
        <p:blipFill>
          <a:blip r:embed="rId3"/>
          <a:stretch>
            <a:fillRect/>
          </a:stretch>
        </p:blipFill>
        <p:spPr>
          <a:xfrm>
            <a:off x="6484255" y="2975269"/>
            <a:ext cx="3362585" cy="801445"/>
          </a:xfrm>
          <a:prstGeom prst="rect">
            <a:avLst/>
          </a:prstGeom>
        </p:spPr>
      </p:pic>
      <p:sp>
        <p:nvSpPr>
          <p:cNvPr id="6" name="TextBox 5">
            <a:extLst>
              <a:ext uri="{FF2B5EF4-FFF2-40B4-BE49-F238E27FC236}">
                <a16:creationId xmlns:a16="http://schemas.microsoft.com/office/drawing/2014/main" id="{DA7A94E3-F046-C883-42D3-84667F8CAACD}"/>
              </a:ext>
            </a:extLst>
          </p:cNvPr>
          <p:cNvSpPr txBox="1"/>
          <p:nvPr/>
        </p:nvSpPr>
        <p:spPr>
          <a:xfrm>
            <a:off x="6442595" y="4942563"/>
            <a:ext cx="4873256" cy="1631216"/>
          </a:xfrm>
          <a:prstGeom prst="rect">
            <a:avLst/>
          </a:prstGeom>
          <a:noFill/>
        </p:spPr>
        <p:txBody>
          <a:bodyPr wrap="square">
            <a:spAutoFit/>
          </a:bodyPr>
          <a:lstStyle/>
          <a:p>
            <a:r>
              <a:rPr lang="en-US" sz="2000" dirty="0">
                <a:latin typeface="+mj-lt"/>
              </a:rPr>
              <a:t>- First, multiplication * and division / are performed, then addition + and subtraction
- If we want to change the order, we use parentheses ().</a:t>
            </a:r>
          </a:p>
        </p:txBody>
      </p:sp>
      <p:pic>
        <p:nvPicPr>
          <p:cNvPr id="11" name="Picture 10">
            <a:extLst>
              <a:ext uri="{FF2B5EF4-FFF2-40B4-BE49-F238E27FC236}">
                <a16:creationId xmlns:a16="http://schemas.microsoft.com/office/drawing/2014/main" id="{803FC146-294F-B911-754C-DDCC4DE15604}"/>
              </a:ext>
            </a:extLst>
          </p:cNvPr>
          <p:cNvPicPr>
            <a:picLocks noChangeAspect="1"/>
          </p:cNvPicPr>
          <p:nvPr/>
        </p:nvPicPr>
        <p:blipFill>
          <a:blip r:embed="rId4"/>
          <a:stretch>
            <a:fillRect/>
          </a:stretch>
        </p:blipFill>
        <p:spPr>
          <a:xfrm>
            <a:off x="6484255" y="3905907"/>
            <a:ext cx="2860851" cy="920570"/>
          </a:xfrm>
          <a:prstGeom prst="rect">
            <a:avLst/>
          </a:prstGeom>
        </p:spPr>
      </p:pic>
      <p:sp>
        <p:nvSpPr>
          <p:cNvPr id="12" name="TextBox 11">
            <a:extLst>
              <a:ext uri="{FF2B5EF4-FFF2-40B4-BE49-F238E27FC236}">
                <a16:creationId xmlns:a16="http://schemas.microsoft.com/office/drawing/2014/main" id="{9A292774-9B48-1533-06E2-3474D1B07C27}"/>
              </a:ext>
            </a:extLst>
          </p:cNvPr>
          <p:cNvSpPr txBox="1"/>
          <p:nvPr/>
        </p:nvSpPr>
        <p:spPr>
          <a:xfrm>
            <a:off x="338637" y="2445966"/>
            <a:ext cx="6145618" cy="400110"/>
          </a:xfrm>
          <a:prstGeom prst="rect">
            <a:avLst/>
          </a:prstGeom>
          <a:noFill/>
        </p:spPr>
        <p:txBody>
          <a:bodyPr wrap="square">
            <a:spAutoFit/>
          </a:bodyPr>
          <a:lstStyle/>
          <a:p>
            <a:r>
              <a:rPr lang="en-US" sz="2000" dirty="0">
                <a:latin typeface="+mj-lt"/>
              </a:rPr>
              <a:t>Mathematicians operators</a:t>
            </a:r>
            <a:endParaRPr lang="hr-HR" sz="2000" dirty="0">
              <a:latin typeface="+mj-lt"/>
            </a:endParaRPr>
          </a:p>
        </p:txBody>
      </p:sp>
      <p:sp>
        <p:nvSpPr>
          <p:cNvPr id="14" name="TextBox 13">
            <a:extLst>
              <a:ext uri="{FF2B5EF4-FFF2-40B4-BE49-F238E27FC236}">
                <a16:creationId xmlns:a16="http://schemas.microsoft.com/office/drawing/2014/main" id="{F2441470-9AEC-DE76-DDBA-6284FB176EE0}"/>
              </a:ext>
            </a:extLst>
          </p:cNvPr>
          <p:cNvSpPr txBox="1"/>
          <p:nvPr/>
        </p:nvSpPr>
        <p:spPr>
          <a:xfrm>
            <a:off x="6401670" y="2445966"/>
            <a:ext cx="6145618" cy="400110"/>
          </a:xfrm>
          <a:prstGeom prst="rect">
            <a:avLst/>
          </a:prstGeom>
          <a:noFill/>
        </p:spPr>
        <p:txBody>
          <a:bodyPr wrap="square">
            <a:spAutoFit/>
          </a:bodyPr>
          <a:lstStyle/>
          <a:p>
            <a:r>
              <a:rPr lang="en-US" sz="2000" dirty="0">
                <a:latin typeface="+mj-lt"/>
              </a:rPr>
              <a:t>Sequence of operations</a:t>
            </a:r>
            <a:endParaRPr lang="hr-HR" sz="2000" dirty="0">
              <a:latin typeface="+mj-lt"/>
            </a:endParaRPr>
          </a:p>
        </p:txBody>
      </p:sp>
      <p:pic>
        <p:nvPicPr>
          <p:cNvPr id="21" name="Picture 20">
            <a:extLst>
              <a:ext uri="{FF2B5EF4-FFF2-40B4-BE49-F238E27FC236}">
                <a16:creationId xmlns:a16="http://schemas.microsoft.com/office/drawing/2014/main" id="{E7310370-E32D-484B-958D-4510AFFA2032}"/>
              </a:ext>
            </a:extLst>
          </p:cNvPr>
          <p:cNvPicPr>
            <a:picLocks noChangeAspect="1"/>
          </p:cNvPicPr>
          <p:nvPr/>
        </p:nvPicPr>
        <p:blipFill>
          <a:blip r:embed="rId5"/>
          <a:stretch>
            <a:fillRect/>
          </a:stretch>
        </p:blipFill>
        <p:spPr>
          <a:xfrm>
            <a:off x="389045" y="2975269"/>
            <a:ext cx="5572218" cy="1347248"/>
          </a:xfrm>
          <a:prstGeom prst="rect">
            <a:avLst/>
          </a:prstGeom>
        </p:spPr>
      </p:pic>
    </p:spTree>
    <p:extLst>
      <p:ext uri="{BB962C8B-B14F-4D97-AF65-F5344CB8AC3E}">
        <p14:creationId xmlns:p14="http://schemas.microsoft.com/office/powerpoint/2010/main" val="1106892573"/>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Bahnschrift Semi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651</TotalTime>
  <Words>11105</Words>
  <Application>Microsoft Office PowerPoint</Application>
  <PresentationFormat>Widescreen</PresentationFormat>
  <Paragraphs>1024</Paragraphs>
  <Slides>122</Slides>
  <Notes>88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122</vt:i4>
      </vt:variant>
    </vt:vector>
  </HeadingPairs>
  <TitlesOfParts>
    <vt:vector size="133" baseType="lpstr">
      <vt:lpstr>Arial</vt:lpstr>
      <vt:lpstr>Arial Unicode MS</vt:lpstr>
      <vt:lpstr>Bahnschrift</vt:lpstr>
      <vt:lpstr>Bahnschrift SemiBold</vt:lpstr>
      <vt:lpstr>Bahnschrift SemiCondensed</vt:lpstr>
      <vt:lpstr>Bahnschrift SemiLight</vt:lpstr>
      <vt:lpstr>Calibri</vt:lpstr>
      <vt:lpstr>Calibri Light</vt:lpstr>
      <vt:lpstr>Montserrat</vt:lpstr>
      <vt:lpstr>Tema sustava Office</vt:lpstr>
      <vt:lpstr>Tema sustava Office</vt:lpstr>
      <vt:lpstr>Web and Mobile Development Overview</vt:lpstr>
      <vt:lpstr>GIT</vt:lpstr>
      <vt:lpstr>SUMMARY</vt:lpstr>
      <vt:lpstr>GIT</vt:lpstr>
      <vt:lpstr>GIT - EXERCISE</vt:lpstr>
      <vt:lpstr>GIT - .GITIGNORE</vt:lpstr>
      <vt:lpstr>GIT - COMMANDS</vt:lpstr>
      <vt:lpstr>GIT - EXERCISE</vt:lpstr>
      <vt:lpstr>PowerPoint Presentation</vt:lpstr>
      <vt:lpstr>PowerPoint Presentation</vt:lpstr>
      <vt:lpstr>HTML</vt:lpstr>
      <vt:lpstr>SUMMARY</vt:lpstr>
      <vt:lpstr>SUMMARY</vt:lpstr>
      <vt:lpstr>HOW WEBSITES WORK</vt:lpstr>
      <vt:lpstr>HTML</vt:lpstr>
      <vt:lpstr>HTML TITLES</vt:lpstr>
      <vt:lpstr>HTML TITLES – EXERCISE 1</vt:lpstr>
      <vt:lpstr>HTML LISTS</vt:lpstr>
      <vt:lpstr>HTML PARAGRAF</vt:lpstr>
      <vt:lpstr>HTML LISTS</vt:lpstr>
      <vt:lpstr>HTML LIST – EXERCISE 2</vt:lpstr>
      <vt:lpstr>HTML ATTRIBUTES</vt:lpstr>
      <vt:lpstr>HTML ANCHOR</vt:lpstr>
      <vt:lpstr>HTML IMAGE</vt:lpstr>
      <vt:lpstr>HTML ATTRIBUTES – EXERCISE 3</vt:lpstr>
      <vt:lpstr>HTML PATHS</vt:lpstr>
      <vt:lpstr>HTML IMAGES – EXERCISE 4</vt:lpstr>
      <vt:lpstr>HTML MULTIPAGE</vt:lpstr>
      <vt:lpstr>HTML LINKS – EXERCISE 5</vt:lpstr>
      <vt:lpstr>HTML – FINAL EXERCISE</vt:lpstr>
      <vt:lpstr>HTML – FINAL EXERCISE</vt:lpstr>
      <vt:lpstr>HTML – FINAL EXERCISE</vt:lpstr>
      <vt:lpstr>PowerPoint Presentation</vt:lpstr>
      <vt:lpstr>PowerPoint Presentation</vt:lpstr>
      <vt:lpstr>CSS</vt:lpstr>
      <vt:lpstr>SUMMARY</vt:lpstr>
      <vt:lpstr>SUMMARY</vt:lpstr>
      <vt:lpstr>SUMMARY</vt:lpstr>
      <vt:lpstr>CSS</vt:lpstr>
      <vt:lpstr>CSS</vt:lpstr>
      <vt:lpstr>CSS-INLINE CSS</vt:lpstr>
      <vt:lpstr>CSS-INTERNAL CSS</vt:lpstr>
      <vt:lpstr>CSS-EXTERNAL CSS</vt:lpstr>
      <vt:lpstr>CSS – EXERCISE 1</vt:lpstr>
      <vt:lpstr>CSS-ELEMENT SELECTORS</vt:lpstr>
      <vt:lpstr>CSS-CLASS SELECTORS</vt:lpstr>
      <vt:lpstr>CSS-ID SELECTORS</vt:lpstr>
      <vt:lpstr>CSS-ATTRIBUTE SELECTORS</vt:lpstr>
      <vt:lpstr>CSS-UNIVERSAL SELECTORS</vt:lpstr>
      <vt:lpstr>CSS – EXERCISE 2</vt:lpstr>
      <vt:lpstr>CSS-CHROME DEVELOPER TOOLS</vt:lpstr>
      <vt:lpstr>CSS-CHROME DEVELOPER TOOLS</vt:lpstr>
      <vt:lpstr>CSS-CHROME DEVELOPER TOOLS</vt:lpstr>
      <vt:lpstr>CSS-CHROME DEVELOPER TOOLS</vt:lpstr>
      <vt:lpstr>CSS-BOX MODEL</vt:lpstr>
      <vt:lpstr>CSS-DIV ELEMENT</vt:lpstr>
      <vt:lpstr>CSS-CASCADE AND SPECIFICITY</vt:lpstr>
      <vt:lpstr>CSS-STYLE TYPE PRIORITY</vt:lpstr>
      <vt:lpstr>CSS-SELECTOR SPECIFICITY PRIORITY</vt:lpstr>
      <vt:lpstr>CSS-!important RULE</vt:lpstr>
      <vt:lpstr>CSS – EXERCISE 3</vt:lpstr>
      <vt:lpstr>CSS – POSITIONING</vt:lpstr>
      <vt:lpstr>CSS – POSITIONING</vt:lpstr>
      <vt:lpstr>CSS – POSITIONING</vt:lpstr>
      <vt:lpstr>CSS – EXERCISE 4</vt:lpstr>
      <vt:lpstr>CSS – DISPLAY</vt:lpstr>
      <vt:lpstr>CSS – DISPLAY</vt:lpstr>
      <vt:lpstr>CSS – EXERCISE 5</vt:lpstr>
      <vt:lpstr>CSS – FLOAT</vt:lpstr>
      <vt:lpstr>CSS – FLOAT</vt:lpstr>
      <vt:lpstr>CSS – EXERCISE 6</vt:lpstr>
      <vt:lpstr>CSS – RESPONSIVNESS</vt:lpstr>
      <vt:lpstr>CSS – RESPONSIVNESS</vt:lpstr>
      <vt:lpstr>CSS – FINAL EXERCISE</vt:lpstr>
      <vt:lpstr>CSS – FINAL EXERCISE</vt:lpstr>
      <vt:lpstr>CSS – FINAL EXERCISE</vt:lpstr>
      <vt:lpstr>CSS – FINAL EXERCISE</vt:lpstr>
      <vt:lpstr>PowerPoint Presentation</vt:lpstr>
      <vt:lpstr>PowerPoint Presentation</vt:lpstr>
      <vt:lpstr>PowerPoint Presentation</vt:lpstr>
      <vt:lpstr>PowerPoint Presentation</vt:lpstr>
      <vt:lpstr>PowerPoint Presentation</vt:lpstr>
      <vt:lpstr>JAVASCRIPT</vt:lpstr>
      <vt:lpstr>SUMMARY</vt:lpstr>
      <vt:lpstr>SUMMARY</vt:lpstr>
      <vt:lpstr>JAVASCRIPT</vt:lpstr>
      <vt:lpstr>JAVASCRIPT – FIRST STEPS</vt:lpstr>
      <vt:lpstr>JAVASCRIPT – INTEGRATION</vt:lpstr>
      <vt:lpstr>JAVASCRIPT – INTEGRATION</vt:lpstr>
      <vt:lpstr>JAVASCRIPT – INTEGRATION</vt:lpstr>
      <vt:lpstr>JAVASCRIPT – VARIABLE</vt:lpstr>
      <vt:lpstr>JAVASCRIPT – VARIABLE</vt:lpstr>
      <vt:lpstr>JAVASCRIPT – VARIABLE</vt:lpstr>
      <vt:lpstr>JAVASCRIPT – VARIABLE NAMING</vt:lpstr>
      <vt:lpstr>JAVASCRIPT – LENGTH</vt:lpstr>
      <vt:lpstr>PowerPoint Presentation</vt:lpstr>
      <vt:lpstr>JAVASCRIPT – SLICE</vt:lpstr>
      <vt:lpstr>PowerPoint Presentation</vt:lpstr>
      <vt:lpstr>JAVASCRIPT – MATHEMATICS</vt:lpstr>
      <vt:lpstr>PowerPoint Presentation</vt:lpstr>
      <vt:lpstr>JAVASCRIPT – FUNCTIONS</vt:lpstr>
      <vt:lpstr>PowerPoint Presentation</vt:lpstr>
      <vt:lpstr>JAVASCRIPT – FUNCTIONS</vt:lpstr>
      <vt:lpstr>PowerPoint Presentation</vt:lpstr>
      <vt:lpstr>JAVASCRIPT – FUNCTIONS</vt:lpstr>
      <vt:lpstr>PowerPoint Presentation</vt:lpstr>
      <vt:lpstr>JAVASCRIPT – FUNCTIONS</vt:lpstr>
      <vt:lpstr>JAVASCRIPT – CONDITIONS</vt:lpstr>
      <vt:lpstr>JAVASCRIPT – COMPARATORS</vt:lpstr>
      <vt:lpstr>JAVASCRIPT – LOGICAL OPERATORS</vt:lpstr>
      <vt:lpstr>JAVASCRIPT – DOM</vt:lpstr>
      <vt:lpstr>JAVASCRIPT – DOM</vt:lpstr>
      <vt:lpstr>JAVASCRIPT – DOM</vt:lpstr>
      <vt:lpstr>PowerPoint Presentation</vt:lpstr>
      <vt:lpstr>JAVASCRIPT – DOM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215</cp:revision>
  <dcterms:created xsi:type="dcterms:W3CDTF">2024-02-12T13:35:47Z</dcterms:created>
  <dcterms:modified xsi:type="dcterms:W3CDTF">2025-07-10T17:49:58Z</dcterms:modified>
</cp:coreProperties>
</file>